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Lst>
  <p:notesMasterIdLst>
    <p:notesMasterId r:id="rId18"/>
  </p:notesMasterIdLst>
  <p:sldIdLst>
    <p:sldId id="294" r:id="rId3"/>
    <p:sldId id="328" r:id="rId4"/>
    <p:sldId id="407" r:id="rId5"/>
    <p:sldId id="408" r:id="rId6"/>
    <p:sldId id="330" r:id="rId7"/>
    <p:sldId id="409" r:id="rId8"/>
    <p:sldId id="331" r:id="rId9"/>
    <p:sldId id="410" r:id="rId10"/>
    <p:sldId id="412" r:id="rId11"/>
    <p:sldId id="413" r:id="rId12"/>
    <p:sldId id="312" r:id="rId13"/>
    <p:sldId id="404" r:id="rId14"/>
    <p:sldId id="405" r:id="rId15"/>
    <p:sldId id="406" r:id="rId16"/>
    <p:sldId id="308" r:id="rId17"/>
  </p:sldIdLst>
  <p:sldSz cx="12192000" cy="6858000"/>
  <p:notesSz cx="6858000" cy="9144000"/>
  <p:custShowLst>
    <p:custShow name="Hiển thị tùy chỉnh 1" id="0">
      <p:sldLst/>
    </p:custShow>
  </p:custShow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8888"/>
    <a:srgbClr val="FE8E12"/>
    <a:srgbClr val="ED737F"/>
    <a:srgbClr val="FEAD56"/>
    <a:srgbClr val="0F5366"/>
    <a:srgbClr val="FFBCB4"/>
    <a:srgbClr val="F59D3D"/>
    <a:srgbClr val="F7AE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p:cViewPr varScale="1">
        <p:scale>
          <a:sx n="72" d="100"/>
          <a:sy n="72" d="100"/>
        </p:scale>
        <p:origin x="534" y="84"/>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B99AC8B-279B-4FDB-8A0B-5B90B37C540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51203" name="Rectangle 3">
            <a:extLst>
              <a:ext uri="{FF2B5EF4-FFF2-40B4-BE49-F238E27FC236}">
                <a16:creationId xmlns:a16="http://schemas.microsoft.com/office/drawing/2014/main" id="{D11DF25E-4D38-4EA1-A0A1-8C119082A08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5124" name="Rectangle 4">
            <a:extLst>
              <a:ext uri="{FF2B5EF4-FFF2-40B4-BE49-F238E27FC236}">
                <a16:creationId xmlns:a16="http://schemas.microsoft.com/office/drawing/2014/main" id="{D53AF5D9-ADFC-465A-8368-FE91164C5448}"/>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7C03928B-34BF-4CD5-B42E-356EFF8F026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Nhấn soạn thảo các kiểu văn bản trang cái</a:t>
            </a:r>
          </a:p>
          <a:p>
            <a:pPr lvl="1"/>
            <a:r>
              <a:rPr lang="en-US" noProof="0"/>
              <a:t>Mức hai</a:t>
            </a:r>
          </a:p>
          <a:p>
            <a:pPr lvl="2"/>
            <a:r>
              <a:rPr lang="en-US" noProof="0"/>
              <a:t>Mức ba</a:t>
            </a:r>
          </a:p>
          <a:p>
            <a:pPr lvl="3"/>
            <a:r>
              <a:rPr lang="en-US" noProof="0"/>
              <a:t>Mức bốn</a:t>
            </a:r>
          </a:p>
          <a:p>
            <a:pPr lvl="4"/>
            <a:r>
              <a:rPr lang="en-US" noProof="0"/>
              <a:t>Mức năm</a:t>
            </a:r>
          </a:p>
        </p:txBody>
      </p:sp>
      <p:sp>
        <p:nvSpPr>
          <p:cNvPr id="51206" name="Rectangle 6">
            <a:extLst>
              <a:ext uri="{FF2B5EF4-FFF2-40B4-BE49-F238E27FC236}">
                <a16:creationId xmlns:a16="http://schemas.microsoft.com/office/drawing/2014/main" id="{60B94CCD-5256-4EB0-A72A-EFB0B15D6CC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51207" name="Rectangle 7">
            <a:extLst>
              <a:ext uri="{FF2B5EF4-FFF2-40B4-BE49-F238E27FC236}">
                <a16:creationId xmlns:a16="http://schemas.microsoft.com/office/drawing/2014/main" id="{A2BECD10-B396-428C-A271-D1882D494AC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2574A86-7C38-448A-93EC-AAC628062B4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3759200" y="2438400"/>
            <a:ext cx="8432800" cy="838200"/>
          </a:xfrm>
        </p:spPr>
        <p:txBody>
          <a:bodyPr/>
          <a:lstStyle>
            <a:lvl1pPr>
              <a:defRPr sz="3200"/>
            </a:lvl1pPr>
          </a:lstStyle>
          <a:p>
            <a:r>
              <a:rPr lang="en-US"/>
              <a:t>Click to edit Master title style</a:t>
            </a:r>
          </a:p>
        </p:txBody>
      </p:sp>
      <p:sp>
        <p:nvSpPr>
          <p:cNvPr id="96259" name="Rectangle 3"/>
          <p:cNvSpPr>
            <a:spLocks noGrp="1" noChangeArrowheads="1"/>
          </p:cNvSpPr>
          <p:nvPr>
            <p:ph type="subTitle" idx="1"/>
          </p:nvPr>
        </p:nvSpPr>
        <p:spPr>
          <a:xfrm>
            <a:off x="3759200" y="3200400"/>
            <a:ext cx="7924800" cy="838200"/>
          </a:xfrm>
        </p:spPr>
        <p:txBody>
          <a:bodyPr/>
          <a:lstStyle>
            <a:lvl1pPr marL="0" indent="0">
              <a:buFontTx/>
              <a:buNone/>
              <a:defRPr sz="2000">
                <a:solidFill>
                  <a:srgbClr val="D1F3DF"/>
                </a:solidFill>
              </a:defRPr>
            </a:lvl1pPr>
          </a:lstStyle>
          <a:p>
            <a:r>
              <a:rPr lang="en-US"/>
              <a:t>Click to edit Master subtitle style</a:t>
            </a:r>
          </a:p>
        </p:txBody>
      </p:sp>
      <p:sp>
        <p:nvSpPr>
          <p:cNvPr id="4" name="Rectangle 4">
            <a:extLst>
              <a:ext uri="{FF2B5EF4-FFF2-40B4-BE49-F238E27FC236}">
                <a16:creationId xmlns:a16="http://schemas.microsoft.com/office/drawing/2014/main" id="{70225757-2026-42E4-9AE5-E41968DE139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B3EB0C-618B-4FB3-AFA9-E9FEF03333D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E7B75F-2883-44A9-B4D6-AADAD8F2CA84}"/>
              </a:ext>
            </a:extLst>
          </p:cNvPr>
          <p:cNvSpPr>
            <a:spLocks noGrp="1" noChangeArrowheads="1"/>
          </p:cNvSpPr>
          <p:nvPr>
            <p:ph type="sldNum" sz="quarter" idx="12"/>
          </p:nvPr>
        </p:nvSpPr>
        <p:spPr/>
        <p:txBody>
          <a:bodyPr/>
          <a:lstStyle>
            <a:lvl1pPr>
              <a:defRPr/>
            </a:lvl1pPr>
          </a:lstStyle>
          <a:p>
            <a:fld id="{AD0D61F6-A890-4475-A6F7-550138120A69}" type="slidenum">
              <a:rPr lang="en-US" altLang="en-US"/>
              <a:pPr/>
              <a:t>‹#›</a:t>
            </a:fld>
            <a:endParaRPr lang="en-US" altLang="en-US"/>
          </a:p>
        </p:txBody>
      </p:sp>
    </p:spTree>
    <p:extLst>
      <p:ext uri="{BB962C8B-B14F-4D97-AF65-F5344CB8AC3E}">
        <p14:creationId xmlns:p14="http://schemas.microsoft.com/office/powerpoint/2010/main" val="3312214720"/>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CE7CA9-B3BC-4D6A-B4DC-A9F951C16C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DB9141-0E4A-40DC-AA9B-10EE812CE0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E738D2-0319-453E-A7C4-38A52FA46D90}"/>
              </a:ext>
            </a:extLst>
          </p:cNvPr>
          <p:cNvSpPr>
            <a:spLocks noGrp="1" noChangeArrowheads="1"/>
          </p:cNvSpPr>
          <p:nvPr>
            <p:ph type="sldNum" sz="quarter" idx="12"/>
          </p:nvPr>
        </p:nvSpPr>
        <p:spPr>
          <a:ln/>
        </p:spPr>
        <p:txBody>
          <a:bodyPr/>
          <a:lstStyle>
            <a:lvl1pPr>
              <a:defRPr/>
            </a:lvl1pPr>
          </a:lstStyle>
          <a:p>
            <a:fld id="{4322AD0E-73EB-4CF9-A645-0EBEAE738325}" type="slidenum">
              <a:rPr lang="en-US" altLang="en-US"/>
              <a:pPr/>
              <a:t>‹#›</a:t>
            </a:fld>
            <a:endParaRPr lang="en-US" altLang="en-US"/>
          </a:p>
        </p:txBody>
      </p:sp>
    </p:spTree>
    <p:extLst>
      <p:ext uri="{BB962C8B-B14F-4D97-AF65-F5344CB8AC3E}">
        <p14:creationId xmlns:p14="http://schemas.microsoft.com/office/powerpoint/2010/main" val="2207874377"/>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60C650-5C83-4835-8929-DDDBB0B5F5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AC6A23-955D-4493-AD05-EE7C2B7A0B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F5EADC-C60E-44F5-9096-B4B268969F35}"/>
              </a:ext>
            </a:extLst>
          </p:cNvPr>
          <p:cNvSpPr>
            <a:spLocks noGrp="1" noChangeArrowheads="1"/>
          </p:cNvSpPr>
          <p:nvPr>
            <p:ph type="sldNum" sz="quarter" idx="12"/>
          </p:nvPr>
        </p:nvSpPr>
        <p:spPr>
          <a:ln/>
        </p:spPr>
        <p:txBody>
          <a:bodyPr/>
          <a:lstStyle>
            <a:lvl1pPr>
              <a:defRPr/>
            </a:lvl1pPr>
          </a:lstStyle>
          <a:p>
            <a:fld id="{1A77922A-99B5-49ED-A52F-47AB010293B9}" type="slidenum">
              <a:rPr lang="en-US" altLang="en-US"/>
              <a:pPr/>
              <a:t>‹#›</a:t>
            </a:fld>
            <a:endParaRPr lang="en-US" altLang="en-US"/>
          </a:p>
        </p:txBody>
      </p:sp>
    </p:spTree>
    <p:extLst>
      <p:ext uri="{BB962C8B-B14F-4D97-AF65-F5344CB8AC3E}">
        <p14:creationId xmlns:p14="http://schemas.microsoft.com/office/powerpoint/2010/main" val="65473389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5137A29-A969-4D0C-A2DC-D248BB83D4C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32C6DD0-5EE3-4290-AAC1-A494426BFE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85B9FC3-F7EE-4FA4-839C-9F3212531AE3}"/>
              </a:ext>
            </a:extLst>
          </p:cNvPr>
          <p:cNvSpPr>
            <a:spLocks noGrp="1" noChangeArrowheads="1"/>
          </p:cNvSpPr>
          <p:nvPr>
            <p:ph type="sldNum" sz="quarter" idx="12"/>
          </p:nvPr>
        </p:nvSpPr>
        <p:spPr>
          <a:ln/>
        </p:spPr>
        <p:txBody>
          <a:bodyPr/>
          <a:lstStyle>
            <a:lvl1pPr>
              <a:defRPr/>
            </a:lvl1pPr>
          </a:lstStyle>
          <a:p>
            <a:fld id="{633575BF-1B05-4126-8CA4-818B1119869A}" type="slidenum">
              <a:rPr lang="en-US" altLang="en-US"/>
              <a:pPr/>
              <a:t>‹#›</a:t>
            </a:fld>
            <a:endParaRPr lang="en-US" altLang="en-US"/>
          </a:p>
        </p:txBody>
      </p:sp>
    </p:spTree>
    <p:extLst>
      <p:ext uri="{BB962C8B-B14F-4D97-AF65-F5344CB8AC3E}">
        <p14:creationId xmlns:p14="http://schemas.microsoft.com/office/powerpoint/2010/main" val="3378913375"/>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80570"/>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957412"/>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6089505"/>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52800" y="1600201"/>
            <a:ext cx="4013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69200" y="1600201"/>
            <a:ext cx="4013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447270"/>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7088681"/>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0190231"/>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97400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DE321A-200B-45D5-807A-7BDCF3A9A9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F35729-8EB9-4D46-845C-B28815631B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F5BCC7-7D36-4F9B-AE07-B8A3B2137BBB}"/>
              </a:ext>
            </a:extLst>
          </p:cNvPr>
          <p:cNvSpPr>
            <a:spLocks noGrp="1" noChangeArrowheads="1"/>
          </p:cNvSpPr>
          <p:nvPr>
            <p:ph type="sldNum" sz="quarter" idx="12"/>
          </p:nvPr>
        </p:nvSpPr>
        <p:spPr>
          <a:ln/>
        </p:spPr>
        <p:txBody>
          <a:bodyPr/>
          <a:lstStyle>
            <a:lvl1pPr>
              <a:defRPr/>
            </a:lvl1pPr>
          </a:lstStyle>
          <a:p>
            <a:fld id="{28FA039E-009E-45D0-82F1-8E922CDB72A6}" type="slidenum">
              <a:rPr lang="en-US" altLang="en-US"/>
              <a:pPr/>
              <a:t>‹#›</a:t>
            </a:fld>
            <a:endParaRPr lang="en-US" altLang="en-US"/>
          </a:p>
        </p:txBody>
      </p:sp>
    </p:spTree>
    <p:extLst>
      <p:ext uri="{BB962C8B-B14F-4D97-AF65-F5344CB8AC3E}">
        <p14:creationId xmlns:p14="http://schemas.microsoft.com/office/powerpoint/2010/main" val="2206003058"/>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1456026"/>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709805"/>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063425"/>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4200" y="304801"/>
            <a:ext cx="2108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9600" y="304801"/>
            <a:ext cx="6121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57922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7879439-83C3-4948-AC39-9672479023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A12400-2B39-4F8F-9ED1-07CE438CCB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FD7400-FA1A-40D7-BDA2-5BC5B73A63EE}"/>
              </a:ext>
            </a:extLst>
          </p:cNvPr>
          <p:cNvSpPr>
            <a:spLocks noGrp="1" noChangeArrowheads="1"/>
          </p:cNvSpPr>
          <p:nvPr>
            <p:ph type="sldNum" sz="quarter" idx="12"/>
          </p:nvPr>
        </p:nvSpPr>
        <p:spPr>
          <a:ln/>
        </p:spPr>
        <p:txBody>
          <a:bodyPr/>
          <a:lstStyle>
            <a:lvl1pPr>
              <a:defRPr/>
            </a:lvl1pPr>
          </a:lstStyle>
          <a:p>
            <a:fld id="{B8124FFA-DD42-49B5-9471-3EADA18B73F0}" type="slidenum">
              <a:rPr lang="en-US" altLang="en-US"/>
              <a:pPr/>
              <a:t>‹#›</a:t>
            </a:fld>
            <a:endParaRPr lang="en-US" altLang="en-US"/>
          </a:p>
        </p:txBody>
      </p:sp>
    </p:spTree>
    <p:extLst>
      <p:ext uri="{BB962C8B-B14F-4D97-AF65-F5344CB8AC3E}">
        <p14:creationId xmlns:p14="http://schemas.microsoft.com/office/powerpoint/2010/main" val="858943455"/>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A76927-6128-4743-A412-5442F73338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33F004-C4B4-4382-96A9-0D8B012E02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C9EEC7-0A0F-4788-9495-ED81A472BE24}"/>
              </a:ext>
            </a:extLst>
          </p:cNvPr>
          <p:cNvSpPr>
            <a:spLocks noGrp="1" noChangeArrowheads="1"/>
          </p:cNvSpPr>
          <p:nvPr>
            <p:ph type="sldNum" sz="quarter" idx="12"/>
          </p:nvPr>
        </p:nvSpPr>
        <p:spPr>
          <a:ln/>
        </p:spPr>
        <p:txBody>
          <a:bodyPr/>
          <a:lstStyle>
            <a:lvl1pPr>
              <a:defRPr/>
            </a:lvl1pPr>
          </a:lstStyle>
          <a:p>
            <a:fld id="{1DC8D9A3-9AD3-48CC-8F5E-6B462D504F1A}" type="slidenum">
              <a:rPr lang="en-US" altLang="en-US"/>
              <a:pPr/>
              <a:t>‹#›</a:t>
            </a:fld>
            <a:endParaRPr lang="en-US" altLang="en-US"/>
          </a:p>
        </p:txBody>
      </p:sp>
    </p:spTree>
    <p:extLst>
      <p:ext uri="{BB962C8B-B14F-4D97-AF65-F5344CB8AC3E}">
        <p14:creationId xmlns:p14="http://schemas.microsoft.com/office/powerpoint/2010/main" val="76160842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0F616B-9C1B-47DA-8B11-0037DCF95E9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2BFDF8D-8605-4A6A-9D3F-1F9F343015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4B85B3E-C5CE-4775-ADAE-379FBDDB4A52}"/>
              </a:ext>
            </a:extLst>
          </p:cNvPr>
          <p:cNvSpPr>
            <a:spLocks noGrp="1" noChangeArrowheads="1"/>
          </p:cNvSpPr>
          <p:nvPr>
            <p:ph type="sldNum" sz="quarter" idx="12"/>
          </p:nvPr>
        </p:nvSpPr>
        <p:spPr>
          <a:ln/>
        </p:spPr>
        <p:txBody>
          <a:bodyPr/>
          <a:lstStyle>
            <a:lvl1pPr>
              <a:defRPr/>
            </a:lvl1pPr>
          </a:lstStyle>
          <a:p>
            <a:fld id="{5443B63E-E829-4280-ABB8-3312B4BD0C3E}" type="slidenum">
              <a:rPr lang="en-US" altLang="en-US"/>
              <a:pPr/>
              <a:t>‹#›</a:t>
            </a:fld>
            <a:endParaRPr lang="en-US" altLang="en-US"/>
          </a:p>
        </p:txBody>
      </p:sp>
    </p:spTree>
    <p:extLst>
      <p:ext uri="{BB962C8B-B14F-4D97-AF65-F5344CB8AC3E}">
        <p14:creationId xmlns:p14="http://schemas.microsoft.com/office/powerpoint/2010/main" val="1408987435"/>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89C6F12-173C-4894-94B3-345C45F2A5E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01B88EE-EA84-4864-A2EE-A87A29E3AF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9A981D3-628D-4AA7-936E-35132D338B92}"/>
              </a:ext>
            </a:extLst>
          </p:cNvPr>
          <p:cNvSpPr>
            <a:spLocks noGrp="1" noChangeArrowheads="1"/>
          </p:cNvSpPr>
          <p:nvPr>
            <p:ph type="sldNum" sz="quarter" idx="12"/>
          </p:nvPr>
        </p:nvSpPr>
        <p:spPr>
          <a:ln/>
        </p:spPr>
        <p:txBody>
          <a:bodyPr/>
          <a:lstStyle>
            <a:lvl1pPr>
              <a:defRPr/>
            </a:lvl1pPr>
          </a:lstStyle>
          <a:p>
            <a:fld id="{FACBA7FE-9E93-4946-B492-657D3A1575FB}" type="slidenum">
              <a:rPr lang="en-US" altLang="en-US"/>
              <a:pPr/>
              <a:t>‹#›</a:t>
            </a:fld>
            <a:endParaRPr lang="en-US" altLang="en-US"/>
          </a:p>
        </p:txBody>
      </p:sp>
    </p:spTree>
    <p:extLst>
      <p:ext uri="{BB962C8B-B14F-4D97-AF65-F5344CB8AC3E}">
        <p14:creationId xmlns:p14="http://schemas.microsoft.com/office/powerpoint/2010/main" val="87749969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619E66-7754-4AF6-96D4-BAF561E0C0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72B6678-2398-43C7-AF82-342339F59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4CD812F-CB45-474F-AF66-D844A552F440}"/>
              </a:ext>
            </a:extLst>
          </p:cNvPr>
          <p:cNvSpPr>
            <a:spLocks noGrp="1" noChangeArrowheads="1"/>
          </p:cNvSpPr>
          <p:nvPr>
            <p:ph type="sldNum" sz="quarter" idx="12"/>
          </p:nvPr>
        </p:nvSpPr>
        <p:spPr>
          <a:ln/>
        </p:spPr>
        <p:txBody>
          <a:bodyPr/>
          <a:lstStyle>
            <a:lvl1pPr>
              <a:defRPr/>
            </a:lvl1pPr>
          </a:lstStyle>
          <a:p>
            <a:fld id="{2D30156C-FFCD-4344-94C3-D89B41E0DED4}" type="slidenum">
              <a:rPr lang="en-US" altLang="en-US"/>
              <a:pPr/>
              <a:t>‹#›</a:t>
            </a:fld>
            <a:endParaRPr lang="en-US" altLang="en-US"/>
          </a:p>
        </p:txBody>
      </p:sp>
    </p:spTree>
    <p:extLst>
      <p:ext uri="{BB962C8B-B14F-4D97-AF65-F5344CB8AC3E}">
        <p14:creationId xmlns:p14="http://schemas.microsoft.com/office/powerpoint/2010/main" val="194168125"/>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380860-E39A-47D9-873E-FE48C8BAB1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027867-1389-43A8-9E58-7786F3FF95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A59255-30E3-4B46-9EA1-448586C45752}"/>
              </a:ext>
            </a:extLst>
          </p:cNvPr>
          <p:cNvSpPr>
            <a:spLocks noGrp="1" noChangeArrowheads="1"/>
          </p:cNvSpPr>
          <p:nvPr>
            <p:ph type="sldNum" sz="quarter" idx="12"/>
          </p:nvPr>
        </p:nvSpPr>
        <p:spPr>
          <a:ln/>
        </p:spPr>
        <p:txBody>
          <a:bodyPr/>
          <a:lstStyle>
            <a:lvl1pPr>
              <a:defRPr/>
            </a:lvl1pPr>
          </a:lstStyle>
          <a:p>
            <a:fld id="{E076121A-EFAB-4DB6-921B-16B33057E0F9}" type="slidenum">
              <a:rPr lang="en-US" altLang="en-US"/>
              <a:pPr/>
              <a:t>‹#›</a:t>
            </a:fld>
            <a:endParaRPr lang="en-US" altLang="en-US"/>
          </a:p>
        </p:txBody>
      </p:sp>
    </p:spTree>
    <p:extLst>
      <p:ext uri="{BB962C8B-B14F-4D97-AF65-F5344CB8AC3E}">
        <p14:creationId xmlns:p14="http://schemas.microsoft.com/office/powerpoint/2010/main" val="312952231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BB3689-346D-404B-8E06-8D8A27F09A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E11B57-4074-400F-8382-1CAFD6DB39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8BD84F2-D1DE-4567-ACDD-00BCB65B71BD}"/>
              </a:ext>
            </a:extLst>
          </p:cNvPr>
          <p:cNvSpPr>
            <a:spLocks noGrp="1" noChangeArrowheads="1"/>
          </p:cNvSpPr>
          <p:nvPr>
            <p:ph type="sldNum" sz="quarter" idx="12"/>
          </p:nvPr>
        </p:nvSpPr>
        <p:spPr>
          <a:ln/>
        </p:spPr>
        <p:txBody>
          <a:bodyPr/>
          <a:lstStyle>
            <a:lvl1pPr>
              <a:defRPr/>
            </a:lvl1pPr>
          </a:lstStyle>
          <a:p>
            <a:fld id="{75C7ABF6-0297-4116-90A5-54EB811F1252}" type="slidenum">
              <a:rPr lang="en-US" altLang="en-US"/>
              <a:pPr/>
              <a:t>‹#›</a:t>
            </a:fld>
            <a:endParaRPr lang="en-US" altLang="en-US"/>
          </a:p>
        </p:txBody>
      </p:sp>
    </p:spTree>
    <p:extLst>
      <p:ext uri="{BB962C8B-B14F-4D97-AF65-F5344CB8AC3E}">
        <p14:creationId xmlns:p14="http://schemas.microsoft.com/office/powerpoint/2010/main" val="272055539"/>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84FCEA-8A40-4AC9-846A-80DEB19B222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ED115EA-55B3-4694-AD8D-312960A5FB63}"/>
              </a:ext>
            </a:extLst>
          </p:cNvPr>
          <p:cNvSpPr>
            <a:spLocks noGrp="1" noChangeArrowheads="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5236" name="Rectangle 4">
            <a:extLst>
              <a:ext uri="{FF2B5EF4-FFF2-40B4-BE49-F238E27FC236}">
                <a16:creationId xmlns:a16="http://schemas.microsoft.com/office/drawing/2014/main" id="{611AE21D-19CF-4356-9AFE-00592A1E40A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US"/>
          </a:p>
        </p:txBody>
      </p:sp>
      <p:sp>
        <p:nvSpPr>
          <p:cNvPr id="95237" name="Rectangle 5">
            <a:extLst>
              <a:ext uri="{FF2B5EF4-FFF2-40B4-BE49-F238E27FC236}">
                <a16:creationId xmlns:a16="http://schemas.microsoft.com/office/drawing/2014/main" id="{7D4A72D6-3A6A-487B-91CA-E652FD5BA7C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95238" name="Rectangle 6">
            <a:extLst>
              <a:ext uri="{FF2B5EF4-FFF2-40B4-BE49-F238E27FC236}">
                <a16:creationId xmlns:a16="http://schemas.microsoft.com/office/drawing/2014/main" id="{43A4726C-8BD3-4322-9B91-915119DDA57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3BF344D-E5B5-46F9-BE36-ED40F82591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4"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Lst>
  <p:transition>
    <p:zoom/>
  </p:transition>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253327"/>
          </a:solidFill>
          <a:latin typeface="+mn-lt"/>
          <a:ea typeface="+mn-ea"/>
          <a:cs typeface="+mn-cs"/>
        </a:defRPr>
      </a:lvl1pPr>
      <a:lvl2pPr marL="742950" indent="-285750" algn="l" rtl="0" eaLnBrk="0" fontAlgn="base" hangingPunct="0">
        <a:spcBef>
          <a:spcPct val="20000"/>
        </a:spcBef>
        <a:spcAft>
          <a:spcPct val="0"/>
        </a:spcAft>
        <a:buChar char="–"/>
        <a:defRPr sz="2000">
          <a:solidFill>
            <a:srgbClr val="253327"/>
          </a:solidFill>
          <a:latin typeface="+mn-lt"/>
        </a:defRPr>
      </a:lvl2pPr>
      <a:lvl3pPr marL="1143000" indent="-228600" algn="l" rtl="0" eaLnBrk="0" fontAlgn="base" hangingPunct="0">
        <a:spcBef>
          <a:spcPct val="20000"/>
        </a:spcBef>
        <a:spcAft>
          <a:spcPct val="0"/>
        </a:spcAft>
        <a:buChar char="•"/>
        <a:defRPr sz="2400">
          <a:solidFill>
            <a:srgbClr val="253327"/>
          </a:solidFill>
          <a:latin typeface="+mn-lt"/>
        </a:defRPr>
      </a:lvl3pPr>
      <a:lvl4pPr marL="1600200" indent="-228600" algn="l" rtl="0" eaLnBrk="0" fontAlgn="base" hangingPunct="0">
        <a:spcBef>
          <a:spcPct val="20000"/>
        </a:spcBef>
        <a:spcAft>
          <a:spcPct val="0"/>
        </a:spcAft>
        <a:buChar char="–"/>
        <a:defRPr sz="1600">
          <a:solidFill>
            <a:srgbClr val="253327"/>
          </a:solidFill>
          <a:latin typeface="+mn-lt"/>
        </a:defRPr>
      </a:lvl4pPr>
      <a:lvl5pPr marL="2057400" indent="-228600" algn="l" rtl="0" eaLnBrk="0" fontAlgn="base" hangingPunct="0">
        <a:spcBef>
          <a:spcPct val="20000"/>
        </a:spcBef>
        <a:spcAft>
          <a:spcPct val="0"/>
        </a:spcAft>
        <a:buChar char="»"/>
        <a:defRPr sz="1600">
          <a:solidFill>
            <a:srgbClr val="253327"/>
          </a:solidFill>
          <a:latin typeface="+mn-lt"/>
        </a:defRPr>
      </a:lvl5pPr>
      <a:lvl6pPr marL="2514600" indent="-228600" algn="l" rtl="0" fontAlgn="base">
        <a:spcBef>
          <a:spcPct val="20000"/>
        </a:spcBef>
        <a:spcAft>
          <a:spcPct val="0"/>
        </a:spcAft>
        <a:buChar char="»"/>
        <a:defRPr sz="1600">
          <a:solidFill>
            <a:srgbClr val="253327"/>
          </a:solidFill>
          <a:latin typeface="+mn-lt"/>
        </a:defRPr>
      </a:lvl6pPr>
      <a:lvl7pPr marL="2971800" indent="-228600" algn="l" rtl="0" fontAlgn="base">
        <a:spcBef>
          <a:spcPct val="20000"/>
        </a:spcBef>
        <a:spcAft>
          <a:spcPct val="0"/>
        </a:spcAft>
        <a:buChar char="»"/>
        <a:defRPr sz="1600">
          <a:solidFill>
            <a:srgbClr val="253327"/>
          </a:solidFill>
          <a:latin typeface="+mn-lt"/>
        </a:defRPr>
      </a:lvl7pPr>
      <a:lvl8pPr marL="3429000" indent="-228600" algn="l" rtl="0" fontAlgn="base">
        <a:spcBef>
          <a:spcPct val="20000"/>
        </a:spcBef>
        <a:spcAft>
          <a:spcPct val="0"/>
        </a:spcAft>
        <a:buChar char="»"/>
        <a:defRPr sz="1600">
          <a:solidFill>
            <a:srgbClr val="253327"/>
          </a:solidFill>
          <a:latin typeface="+mn-lt"/>
        </a:defRPr>
      </a:lvl8pPr>
      <a:lvl9pPr marL="3886200" indent="-228600" algn="l" rtl="0" fontAlgn="base">
        <a:spcBef>
          <a:spcPct val="20000"/>
        </a:spcBef>
        <a:spcAft>
          <a:spcPct val="0"/>
        </a:spcAft>
        <a:buChar char="»"/>
        <a:defRPr sz="1600">
          <a:solidFill>
            <a:srgbClr val="25332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81C4D5C-F64E-4D97-BD23-685B83BB71D2}"/>
              </a:ext>
            </a:extLst>
          </p:cNvPr>
          <p:cNvSpPr>
            <a:spLocks noGrp="1" noChangeArrowheads="1"/>
          </p:cNvSpPr>
          <p:nvPr>
            <p:ph type="title"/>
          </p:nvPr>
        </p:nvSpPr>
        <p:spPr bwMode="auto">
          <a:xfrm>
            <a:off x="3149600" y="304800"/>
            <a:ext cx="843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2AB3652-ABBE-419F-B596-8ECA484BC08F}"/>
              </a:ext>
            </a:extLst>
          </p:cNvPr>
          <p:cNvSpPr>
            <a:spLocks noGrp="1" noChangeArrowheads="1"/>
          </p:cNvSpPr>
          <p:nvPr>
            <p:ph type="body" idx="1"/>
          </p:nvPr>
        </p:nvSpPr>
        <p:spPr bwMode="auto">
          <a:xfrm>
            <a:off x="33528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75"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Administrator\Desktop\D&#7840;Y%20H&#7884;C%20ONL%20L&#221;%208\TU&#7846;N%206%20-%20L&#253;%20%208%20-%20ch&#7911;%20&#273;&#7873;%205\qu&#225;n%20t&#237;nh.mp4" TargetMode="External"/><Relationship Id="rId1" Type="http://schemas.microsoft.com/office/2007/relationships/media" Target="file:///C:\Users\Administrator\Desktop\D&#7840;Y%20H&#7884;C%20ONL%20L&#221;%208\TU&#7846;N%206%20-%20L&#253;%20%208%20-%20ch&#7911;%20&#273;&#7873;%205\qu&#225;n%20t&#237;nh.mp4"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esktop\D&#7840;Y%20H&#7884;C%20ONL%20L&#221;%208\TU&#7846;N%206%20-%20L&#253;%20%208%20-%20ch&#7911;%20&#273;&#7873;%205\&#7843;nh%20h&#432;&#7903;ng%20qt.mp4" TargetMode="External"/><Relationship Id="rId1" Type="http://schemas.microsoft.com/office/2007/relationships/media" Target="file:///C:\Users\Administrator\Desktop\D&#7840;Y%20H&#7884;C%20ONL%20L&#221;%208\TU&#7846;N%206%20-%20L&#253;%20%208%20-%20ch&#7911;%20&#273;&#7873;%205\&#7843;nh%20h&#432;&#7903;ng%20qt.mp4"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esktop\D&#7840;Y%20H&#7884;C%20ONL%20L&#221;%208\TU&#7846;N%206%20-%20L&#253;%20%208%20-%20ch&#7911;%20&#273;&#7873;%205\qu&#225;n%20t&#237;nh%20m&#7903;%20&#273;&#7847;u.mp4" TargetMode="External"/><Relationship Id="rId1" Type="http://schemas.microsoft.com/office/2007/relationships/media" Target="file:///C:\Users\Administrator\Desktop\D&#7840;Y%20H&#7884;C%20ONL%20L&#221;%208\TU&#7846;N%206%20-%20L&#253;%20%208%20-%20ch&#7911;%20&#273;&#7873;%205\qu&#225;n%20t&#237;nh%20m&#7903;%20&#273;&#7847;u.mp4"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A84A807-2CBA-47DA-94BA-199D15400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Rounded Corners 3">
            <a:extLst>
              <a:ext uri="{FF2B5EF4-FFF2-40B4-BE49-F238E27FC236}">
                <a16:creationId xmlns:a16="http://schemas.microsoft.com/office/drawing/2014/main" id="{36EFF9A3-4A01-439B-B20A-DF63B3FBC44C}"/>
              </a:ext>
            </a:extLst>
          </p:cNvPr>
          <p:cNvSpPr>
            <a:spLocks noChangeArrowheads="1"/>
          </p:cNvSpPr>
          <p:nvPr/>
        </p:nvSpPr>
        <p:spPr bwMode="auto">
          <a:xfrm>
            <a:off x="76200" y="304800"/>
            <a:ext cx="11963400" cy="5638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pic>
        <p:nvPicPr>
          <p:cNvPr id="4" name="quán tính">
            <a:hlinkClick r:id="" action="ppaction://media"/>
            <a:extLst>
              <a:ext uri="{FF2B5EF4-FFF2-40B4-BE49-F238E27FC236}">
                <a16:creationId xmlns:a16="http://schemas.microsoft.com/office/drawing/2014/main" id="{57C76EAA-F520-4827-BAC9-C4F888A92E70}"/>
              </a:ext>
            </a:extLst>
          </p:cNvPr>
          <p:cNvPicPr>
            <a:picLocks noChangeAspect="1"/>
          </p:cNvPicPr>
          <p:nvPr>
            <a:videoFile r:link="rId2"/>
            <p:extLst>
              <p:ext uri="{DAA4B4D4-6D71-4841-9C94-3DE7FCFB9230}">
                <p14:media xmlns:p14="http://schemas.microsoft.com/office/powerpoint/2010/main" r:link="rId1"/>
              </p:ext>
            </p:extLst>
          </p:nvPr>
        </p:nvPicPr>
        <p:blipFill rotWithShape="1">
          <a:blip r:embed="rId5"/>
          <a:srcRect l="-1230" t="2514" r="1230" b="-2514"/>
          <a:stretch/>
        </p:blipFill>
        <p:spPr>
          <a:xfrm>
            <a:off x="1295400" y="457200"/>
            <a:ext cx="9296400" cy="60628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88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1269" name="TextBox 6">
            <a:extLst>
              <a:ext uri="{FF2B5EF4-FFF2-40B4-BE49-F238E27FC236}">
                <a16:creationId xmlns:a16="http://schemas.microsoft.com/office/drawing/2014/main" id="{7CF56938-4350-4026-8C3C-D53F8DD10F5E}"/>
              </a:ext>
            </a:extLst>
          </p:cNvPr>
          <p:cNvSpPr txBox="1">
            <a:spLocks noChangeArrowheads="1"/>
          </p:cNvSpPr>
          <p:nvPr/>
        </p:nvSpPr>
        <p:spPr bwMode="auto">
          <a:xfrm>
            <a:off x="381000" y="0"/>
            <a:ext cx="3924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600" b="1" dirty="0">
                <a:solidFill>
                  <a:srgbClr val="FF6600"/>
                </a:solidFill>
                <a:latin typeface="A3.BoosterNextFYBlackRegular-Sa" charset="0"/>
                <a:cs typeface="Calibri" panose="020F0502020204030204" pitchFamily="34" charset="0"/>
              </a:rPr>
              <a:t>III. </a:t>
            </a:r>
            <a:r>
              <a:rPr lang="en-GB" altLang="en-US" sz="3600" b="1" dirty="0" err="1">
                <a:solidFill>
                  <a:srgbClr val="FF6600"/>
                </a:solidFill>
                <a:latin typeface="A3.BoosterNextFYBlackRegular-Sa" charset="0"/>
                <a:cs typeface="Calibri" panose="020F0502020204030204" pitchFamily="34" charset="0"/>
              </a:rPr>
              <a:t>Quán</a:t>
            </a:r>
            <a:r>
              <a:rPr lang="en-GB" altLang="en-US" sz="3600" b="1" dirty="0">
                <a:solidFill>
                  <a:srgbClr val="FF6600"/>
                </a:solidFill>
                <a:latin typeface="A3.BoosterNextFYBlackRegular-Sa" charset="0"/>
                <a:cs typeface="Calibri" panose="020F0502020204030204" pitchFamily="34" charset="0"/>
              </a:rPr>
              <a:t> </a:t>
            </a:r>
            <a:r>
              <a:rPr lang="en-GB" altLang="en-US" sz="3600" b="1" dirty="0" err="1">
                <a:solidFill>
                  <a:srgbClr val="FF6600"/>
                </a:solidFill>
                <a:latin typeface="A3.BoosterNextFYBlackRegular-Sa" charset="0"/>
                <a:cs typeface="Calibri" panose="020F0502020204030204" pitchFamily="34" charset="0"/>
              </a:rPr>
              <a:t>tính</a:t>
            </a:r>
            <a:endParaRPr lang="en-GB" altLang="en-US" sz="3600" b="1" dirty="0">
              <a:solidFill>
                <a:srgbClr val="FF6600"/>
              </a:solidFill>
              <a:latin typeface="A3.BoosterNextFYBlackRegular-Sa"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96F8D1-2199-46AA-A5A7-24F9004BC931}"/>
                  </a:ext>
                </a:extLst>
              </p:cNvPr>
              <p:cNvSpPr txBox="1"/>
              <p:nvPr/>
            </p:nvSpPr>
            <p:spPr>
              <a:xfrm>
                <a:off x="76200" y="639817"/>
                <a:ext cx="11963400" cy="2321533"/>
              </a:xfrm>
              <a:prstGeom prst="rect">
                <a:avLst/>
              </a:prstGeom>
              <a:noFill/>
            </p:spPr>
            <p:txBody>
              <a:bodyPr wrap="square">
                <a:spAutoFit/>
              </a:bodyPr>
              <a:lstStyle/>
              <a:p>
                <a:pPr algn="just"/>
                <a:r>
                  <a:rPr lang="en-US" i="1" dirty="0"/>
                  <a:t>	</a:t>
                </a:r>
                <a:r>
                  <a:rPr lang="vi-VN" i="1" dirty="0"/>
                  <a:t>Hãy tìm hiểu thế nào là quán tính và trả lời câu hỏi.</a:t>
                </a:r>
                <a:endParaRPr lang="vi-VN" dirty="0"/>
              </a:p>
              <a:p>
                <a:pPr algn="just"/>
                <a:r>
                  <a:rPr lang="vi-VN" i="1" dirty="0"/>
                  <a:t>Em hãy hình dung: </a:t>
                </a:r>
                <a:r>
                  <a:rPr lang="vi-VN" dirty="0"/>
                  <a:t>một chiếc xe đạp đang chuyển động thẳng đều trên mặt đường nằm ngang, chịu lực tác dụng của các lực: trọng lực </a:t>
                </a:r>
                <a14:m>
                  <m:oMath xmlns:m="http://schemas.openxmlformats.org/officeDocument/2006/math">
                    <m:acc>
                      <m:accPr>
                        <m:chr m:val="⃗"/>
                        <m:ctrlPr>
                          <a:rPr lang="vi-VN" i="1" dirty="0" smtClean="0">
                            <a:solidFill>
                              <a:srgbClr val="836967"/>
                            </a:solidFill>
                            <a:latin typeface="Cambria Math" panose="02040503050406030204" pitchFamily="18" charset="0"/>
                          </a:rPr>
                        </m:ctrlPr>
                      </m:accPr>
                      <m:e>
                        <m:r>
                          <a:rPr lang="vi-VN" i="1" dirty="0">
                            <a:latin typeface="Cambria Math" panose="02040503050406030204" pitchFamily="18" charset="0"/>
                          </a:rPr>
                          <m:t>𝑃</m:t>
                        </m:r>
                      </m:e>
                    </m:acc>
                  </m:oMath>
                </a14:m>
                <a:r>
                  <a:rPr lang="vi-VN" dirty="0"/>
                  <a:t>, lực nâng </a:t>
                </a:r>
                <a14:m>
                  <m:oMath xmlns:m="http://schemas.openxmlformats.org/officeDocument/2006/math">
                    <m:acc>
                      <m:accPr>
                        <m:chr m:val="⃗"/>
                        <m:ctrlPr>
                          <a:rPr lang="vi-VN" i="1" dirty="0" smtClean="0">
                            <a:solidFill>
                              <a:srgbClr val="836967"/>
                            </a:solidFill>
                            <a:latin typeface="Cambria Math" panose="02040503050406030204" pitchFamily="18" charset="0"/>
                          </a:rPr>
                        </m:ctrlPr>
                      </m:accPr>
                      <m:e>
                        <m:r>
                          <a:rPr lang="vi-VN" i="1" dirty="0">
                            <a:latin typeface="Cambria Math" panose="02040503050406030204" pitchFamily="18" charset="0"/>
                          </a:rPr>
                          <m:t>𝑁</m:t>
                        </m:r>
                      </m:e>
                    </m:acc>
                    <m:r>
                      <a:rPr lang="en-US" b="0" i="1" dirty="0" smtClean="0">
                        <a:latin typeface="Cambria Math" panose="02040503050406030204" pitchFamily="18" charset="0"/>
                      </a:rPr>
                      <m:t> </m:t>
                    </m:r>
                  </m:oMath>
                </a14:m>
                <a:r>
                  <a:rPr lang="vi-VN" dirty="0"/>
                  <a:t>của mặt đường, lực đẩy </a:t>
                </a:r>
                <a14:m>
                  <m:oMath xmlns:m="http://schemas.openxmlformats.org/officeDocument/2006/math">
                    <m:acc>
                      <m:accPr>
                        <m:chr m:val="⃗"/>
                        <m:ctrlPr>
                          <a:rPr lang="vi-VN" i="1" dirty="0" smtClean="0">
                            <a:solidFill>
                              <a:srgbClr val="836967"/>
                            </a:solidFill>
                            <a:latin typeface="Cambria Math" panose="02040503050406030204" pitchFamily="18" charset="0"/>
                          </a:rPr>
                        </m:ctrlPr>
                      </m:accPr>
                      <m:e>
                        <m:r>
                          <a:rPr lang="vi-VN" i="1" dirty="0">
                            <a:latin typeface="Cambria Math" panose="02040503050406030204" pitchFamily="18" charset="0"/>
                          </a:rPr>
                          <m:t>𝐹</m:t>
                        </m:r>
                      </m:e>
                    </m:acc>
                    <m:r>
                      <a:rPr lang="en-US" b="0" i="1" dirty="0" smtClean="0">
                        <a:latin typeface="Cambria Math" panose="02040503050406030204" pitchFamily="18" charset="0"/>
                      </a:rPr>
                      <m:t> </m:t>
                    </m:r>
                  </m:oMath>
                </a14:m>
                <a:r>
                  <a:rPr lang="vi-VN" dirty="0"/>
                  <a:t>do người trên xe tạo ra và lực cản </a:t>
                </a:r>
                <a14:m>
                  <m:oMath xmlns:m="http://schemas.openxmlformats.org/officeDocument/2006/math">
                    <m:acc>
                      <m:accPr>
                        <m:chr m:val="⃗"/>
                        <m:ctrlPr>
                          <a:rPr lang="vi-VN" i="1" dirty="0" smtClean="0">
                            <a:solidFill>
                              <a:srgbClr val="836967"/>
                            </a:solidFill>
                            <a:latin typeface="Cambria Math" panose="02040503050406030204" pitchFamily="18" charset="0"/>
                          </a:rPr>
                        </m:ctrlPr>
                      </m:accPr>
                      <m:e>
                        <m:sSub>
                          <m:sSubPr>
                            <m:ctrlPr>
                              <a:rPr lang="vi-VN" i="1" dirty="0">
                                <a:solidFill>
                                  <a:srgbClr val="836967"/>
                                </a:solidFill>
                                <a:latin typeface="Cambria Math" panose="02040503050406030204" pitchFamily="18" charset="0"/>
                              </a:rPr>
                            </m:ctrlPr>
                          </m:sSubPr>
                          <m:e>
                            <m:r>
                              <a:rPr lang="vi-VN" i="1" dirty="0">
                                <a:latin typeface="Cambria Math" panose="02040503050406030204" pitchFamily="18" charset="0"/>
                              </a:rPr>
                              <m:t>𝐹</m:t>
                            </m:r>
                          </m:e>
                          <m:sub>
                            <m:r>
                              <a:rPr lang="vi-VN" i="1" dirty="0">
                                <a:latin typeface="Cambria Math" panose="02040503050406030204" pitchFamily="18" charset="0"/>
                              </a:rPr>
                              <m:t>𝑐</m:t>
                            </m:r>
                          </m:sub>
                        </m:sSub>
                      </m:e>
                    </m:acc>
                    <m:r>
                      <a:rPr lang="en-US" b="0" i="1" dirty="0" smtClean="0">
                        <a:latin typeface="Cambria Math" panose="02040503050406030204" pitchFamily="18" charset="0"/>
                      </a:rPr>
                      <m:t> </m:t>
                    </m:r>
                  </m:oMath>
                </a14:m>
                <a:r>
                  <a:rPr lang="vi-VN" dirty="0"/>
                  <a:t>của mặt đường</a:t>
                </a:r>
                <a:r>
                  <a:rPr lang="vi-VN" i="1" dirty="0"/>
                  <a:t>.</a:t>
                </a:r>
                <a:endParaRPr lang="vi-VN" dirty="0"/>
              </a:p>
              <a:p>
                <a:pPr algn="just"/>
                <a:r>
                  <a:rPr lang="vi-VN" i="1" dirty="0"/>
                  <a:t>- Cặp lực nào  là hai lực cân bằng?</a:t>
                </a:r>
                <a:endParaRPr lang="vi-VN" dirty="0"/>
              </a:p>
              <a:p>
                <a:pPr algn="just"/>
                <a:r>
                  <a:rPr lang="vi-VN" i="1" dirty="0"/>
                  <a:t>- Khi người ngừng đạp xe, xe có còn chuyển động thẳng đều hay không, vì sao? Khi này, xe biến đổi chuyển động thế nào? Vì sao xe không dừng lại ngay sau khi ngừng đạp xe?</a:t>
                </a:r>
                <a:endParaRPr lang="vi-VN" dirty="0"/>
              </a:p>
            </p:txBody>
          </p:sp>
        </mc:Choice>
        <mc:Fallback xmlns="">
          <p:sp>
            <p:nvSpPr>
              <p:cNvPr id="9" name="TextBox 8">
                <a:extLst>
                  <a:ext uri="{FF2B5EF4-FFF2-40B4-BE49-F238E27FC236}">
                    <a16:creationId xmlns:a16="http://schemas.microsoft.com/office/drawing/2014/main" id="{5096F8D1-2199-46AA-A5A7-24F9004BC931}"/>
                  </a:ext>
                </a:extLst>
              </p:cNvPr>
              <p:cNvSpPr txBox="1">
                <a:spLocks noRot="1" noChangeAspect="1" noMove="1" noResize="1" noEditPoints="1" noAdjustHandles="1" noChangeArrowheads="1" noChangeShapeType="1" noTextEdit="1"/>
              </p:cNvSpPr>
              <p:nvPr/>
            </p:nvSpPr>
            <p:spPr>
              <a:xfrm>
                <a:off x="76200" y="639817"/>
                <a:ext cx="11963400" cy="2321533"/>
              </a:xfrm>
              <a:prstGeom prst="rect">
                <a:avLst/>
              </a:prstGeom>
              <a:blipFill>
                <a:blip r:embed="rId2"/>
                <a:stretch>
                  <a:fillRect l="-561" t="-1312" r="-510" b="-393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89C814B-0FB2-4029-BE91-1E0BD40D2911}"/>
              </a:ext>
            </a:extLst>
          </p:cNvPr>
          <p:cNvPicPr>
            <a:picLocks noChangeAspect="1"/>
          </p:cNvPicPr>
          <p:nvPr/>
        </p:nvPicPr>
        <p:blipFill>
          <a:blip r:embed="rId3"/>
          <a:stretch>
            <a:fillRect/>
          </a:stretch>
        </p:blipFill>
        <p:spPr>
          <a:xfrm>
            <a:off x="228600" y="3019874"/>
            <a:ext cx="2619375" cy="322869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4FF8E85-42C5-4495-8374-3B5C0E7C4825}"/>
                  </a:ext>
                </a:extLst>
              </p:cNvPr>
              <p:cNvSpPr txBox="1"/>
              <p:nvPr/>
            </p:nvSpPr>
            <p:spPr>
              <a:xfrm>
                <a:off x="3124200" y="3047088"/>
                <a:ext cx="8382000" cy="2353080"/>
              </a:xfrm>
              <a:prstGeom prst="rect">
                <a:avLst/>
              </a:prstGeom>
              <a:noFill/>
            </p:spPr>
            <p:txBody>
              <a:bodyPr wrap="square">
                <a:spAutoFit/>
              </a:bodyPr>
              <a:lstStyle/>
              <a:p>
                <a:pPr algn="just"/>
                <a:r>
                  <a:rPr lang="vi-VN" sz="2400" b="0" i="0" dirty="0">
                    <a:solidFill>
                      <a:srgbClr val="FF0000"/>
                    </a:solidFill>
                    <a:effectLst/>
                    <a:latin typeface="Times New Roman" panose="02020603050405020304" pitchFamily="18" charset="0"/>
                    <a:cs typeface="Times New Roman" panose="02020603050405020304" pitchFamily="18" charset="0"/>
                  </a:rPr>
                  <a:t>- Các cặp lực cân bằng là:</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b="0" i="1" dirty="0" smtClean="0">
                            <a:solidFill>
                              <a:srgbClr val="FF0000"/>
                            </a:solidFill>
                            <a:effectLst/>
                            <a:latin typeface="Cambria Math" panose="02040503050406030204" pitchFamily="18" charset="0"/>
                          </a:rPr>
                        </m:ctrlPr>
                      </m:accPr>
                      <m:e>
                        <m:r>
                          <a:rPr lang="vi-VN" sz="2400" b="0" i="0" dirty="0">
                            <a:solidFill>
                              <a:srgbClr val="FF0000"/>
                            </a:solidFill>
                            <a:effectLst/>
                            <a:latin typeface="Cambria Math" panose="02040503050406030204" pitchFamily="18" charset="0"/>
                          </a:rPr>
                          <m:t>𝑃</m:t>
                        </m:r>
                      </m:e>
                    </m:acc>
                    <m:r>
                      <a:rPr lang="en-US" sz="2400" b="0" i="0" dirty="0" smtClean="0">
                        <a:solidFill>
                          <a:srgbClr val="FF0000"/>
                        </a:solidFill>
                        <a:effectLst/>
                        <a:latin typeface="Cambria Math" panose="02040503050406030204" pitchFamily="18" charset="0"/>
                      </a:rPr>
                      <m:t> </m:t>
                    </m:r>
                  </m:oMath>
                </a14:m>
                <a:r>
                  <a:rPr lang="vi-VN" sz="2400" b="0" i="0" dirty="0">
                    <a:solidFill>
                      <a:srgbClr val="FF0000"/>
                    </a:solidFill>
                    <a:effectLst/>
                    <a:latin typeface="Times New Roman" panose="02020603050405020304" pitchFamily="18" charset="0"/>
                    <a:cs typeface="Times New Roman" panose="02020603050405020304" pitchFamily="18" charset="0"/>
                  </a:rPr>
                  <a:t>và </a:t>
                </a:r>
                <a14:m>
                  <m:oMath xmlns:m="http://schemas.openxmlformats.org/officeDocument/2006/math">
                    <m:acc>
                      <m:accPr>
                        <m:chr m:val="⃗"/>
                        <m:ctrlPr>
                          <a:rPr lang="vi-VN" sz="2400" b="0" i="1" dirty="0" smtClean="0">
                            <a:solidFill>
                              <a:srgbClr val="FF0000"/>
                            </a:solidFill>
                            <a:effectLst/>
                            <a:latin typeface="Cambria Math" panose="02040503050406030204" pitchFamily="18" charset="0"/>
                          </a:rPr>
                        </m:ctrlPr>
                      </m:accPr>
                      <m:e>
                        <m:r>
                          <a:rPr lang="vi-VN" sz="2400" b="0" i="0" dirty="0">
                            <a:solidFill>
                              <a:srgbClr val="FF0000"/>
                            </a:solidFill>
                            <a:effectLst/>
                            <a:latin typeface="Cambria Math" panose="02040503050406030204" pitchFamily="18" charset="0"/>
                          </a:rPr>
                          <m:t>𝑁</m:t>
                        </m:r>
                      </m:e>
                    </m:acc>
                  </m:oMath>
                </a14:m>
                <a:r>
                  <a:rPr lang="vi-VN" sz="2400" b="0" i="0" dirty="0">
                    <a:solidFill>
                      <a:srgbClr val="FF0000"/>
                    </a:solidFill>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b="0" i="1" dirty="0" smtClean="0">
                            <a:solidFill>
                              <a:srgbClr val="FF0000"/>
                            </a:solidFill>
                            <a:effectLst/>
                            <a:latin typeface="Cambria Math" panose="02040503050406030204" pitchFamily="18" charset="0"/>
                          </a:rPr>
                        </m:ctrlPr>
                      </m:accPr>
                      <m:e>
                        <m:r>
                          <a:rPr lang="vi-VN" sz="2400" b="0" i="0" dirty="0">
                            <a:solidFill>
                              <a:srgbClr val="FF0000"/>
                            </a:solidFill>
                            <a:effectLst/>
                            <a:latin typeface="Cambria Math" panose="02040503050406030204" pitchFamily="18" charset="0"/>
                          </a:rPr>
                          <m:t>𝐹</m:t>
                        </m:r>
                      </m:e>
                    </m:acc>
                    <m:r>
                      <a:rPr lang="en-US" sz="2400" b="0" i="0" dirty="0" smtClean="0">
                        <a:solidFill>
                          <a:srgbClr val="FF0000"/>
                        </a:solidFill>
                        <a:effectLst/>
                        <a:latin typeface="Cambria Math" panose="02040503050406030204" pitchFamily="18" charset="0"/>
                      </a:rPr>
                      <m:t> </m:t>
                    </m:r>
                  </m:oMath>
                </a14:m>
                <a:r>
                  <a:rPr lang="vi-VN" sz="2400" b="0" i="0" dirty="0">
                    <a:solidFill>
                      <a:srgbClr val="FF0000"/>
                    </a:solidFill>
                    <a:effectLst/>
                    <a:latin typeface="Times New Roman" panose="02020603050405020304" pitchFamily="18" charset="0"/>
                    <a:cs typeface="Times New Roman" panose="02020603050405020304" pitchFamily="18" charset="0"/>
                  </a:rPr>
                  <a:t>và </a:t>
                </a:r>
                <a14:m>
                  <m:oMath xmlns:m="http://schemas.openxmlformats.org/officeDocument/2006/math">
                    <m:acc>
                      <m:accPr>
                        <m:chr m:val="⃗"/>
                        <m:ctrlPr>
                          <a:rPr lang="vi-VN" sz="2400" b="0" i="1" dirty="0" smtClean="0">
                            <a:solidFill>
                              <a:srgbClr val="FF0000"/>
                            </a:solidFill>
                            <a:effectLst/>
                            <a:latin typeface="Cambria Math" panose="02040503050406030204" pitchFamily="18" charset="0"/>
                          </a:rPr>
                        </m:ctrlPr>
                      </m:accPr>
                      <m:e>
                        <m:sSub>
                          <m:sSubPr>
                            <m:ctrlPr>
                              <a:rPr lang="vi-VN" sz="2400" b="0" i="1" dirty="0">
                                <a:solidFill>
                                  <a:srgbClr val="FF0000"/>
                                </a:solidFill>
                                <a:effectLst/>
                                <a:latin typeface="Cambria Math" panose="02040503050406030204" pitchFamily="18" charset="0"/>
                              </a:rPr>
                            </m:ctrlPr>
                          </m:sSubPr>
                          <m:e>
                            <m:r>
                              <a:rPr lang="vi-VN" sz="2400" b="0" i="0" dirty="0">
                                <a:solidFill>
                                  <a:srgbClr val="FF0000"/>
                                </a:solidFill>
                                <a:effectLst/>
                                <a:latin typeface="Cambria Math" panose="02040503050406030204" pitchFamily="18" charset="0"/>
                              </a:rPr>
                              <m:t>𝐹</m:t>
                            </m:r>
                          </m:e>
                          <m:sub>
                            <m:r>
                              <a:rPr lang="vi-VN" sz="2400" b="0" i="0" dirty="0">
                                <a:solidFill>
                                  <a:srgbClr val="FF0000"/>
                                </a:solidFill>
                                <a:effectLst/>
                                <a:latin typeface="Cambria Math" panose="02040503050406030204" pitchFamily="18" charset="0"/>
                              </a:rPr>
                              <m:t>𝑐</m:t>
                            </m:r>
                          </m:sub>
                        </m:sSub>
                      </m:e>
                    </m:acc>
                  </m:oMath>
                </a14:m>
                <a:r>
                  <a:rPr lang="vi-VN" sz="2400" b="0" i="0" dirty="0">
                    <a:solidFill>
                      <a:srgbClr val="FF0000"/>
                    </a:solidFill>
                    <a:effectLst/>
                    <a:latin typeface="Times New Roman" panose="02020603050405020304" pitchFamily="18" charset="0"/>
                    <a:cs typeface="Times New Roman" panose="02020603050405020304" pitchFamily="18" charset="0"/>
                  </a:rPr>
                  <a:t>)</a:t>
                </a:r>
              </a:p>
              <a:p>
                <a:pPr algn="just"/>
                <a:r>
                  <a:rPr lang="vi-VN" sz="2400" b="0" i="0" dirty="0">
                    <a:solidFill>
                      <a:srgbClr val="FF0000"/>
                    </a:solidFill>
                    <a:effectLst/>
                    <a:latin typeface="Times New Roman" panose="02020603050405020304" pitchFamily="18" charset="0"/>
                    <a:cs typeface="Times New Roman" panose="02020603050405020304" pitchFamily="18" charset="0"/>
                  </a:rPr>
                  <a:t>- Khi ngừng đạp xe, xe không còn chuyển động thẳng đều vì lực đẩy bị mất đi chỉ còn lực cản trở chuyển động của xe. Khi này, xe chuyển động chậm dần đều rồi dừng lại. Xe không dừng lại ngay sau khi người ngừng đạp xe vì theo tính chất của vật bảo toàn tốc độ của vật.</a:t>
                </a:r>
              </a:p>
            </p:txBody>
          </p:sp>
        </mc:Choice>
        <mc:Fallback xmlns="">
          <p:sp>
            <p:nvSpPr>
              <p:cNvPr id="7" name="TextBox 6">
                <a:extLst>
                  <a:ext uri="{FF2B5EF4-FFF2-40B4-BE49-F238E27FC236}">
                    <a16:creationId xmlns:a16="http://schemas.microsoft.com/office/drawing/2014/main" id="{44FF8E85-42C5-4495-8374-3B5C0E7C4825}"/>
                  </a:ext>
                </a:extLst>
              </p:cNvPr>
              <p:cNvSpPr txBox="1">
                <a:spLocks noRot="1" noChangeAspect="1" noMove="1" noResize="1" noEditPoints="1" noAdjustHandles="1" noChangeArrowheads="1" noChangeShapeType="1" noTextEdit="1"/>
              </p:cNvSpPr>
              <p:nvPr/>
            </p:nvSpPr>
            <p:spPr>
              <a:xfrm>
                <a:off x="3124200" y="3047088"/>
                <a:ext cx="8382000" cy="2353080"/>
              </a:xfrm>
              <a:prstGeom prst="rect">
                <a:avLst/>
              </a:prstGeom>
              <a:blipFill>
                <a:blip r:embed="rId4"/>
                <a:stretch>
                  <a:fillRect l="-1164" r="-1091" b="-5181"/>
                </a:stretch>
              </a:blipFill>
            </p:spPr>
            <p:txBody>
              <a:bodyPr/>
              <a:lstStyle/>
              <a:p>
                <a:r>
                  <a:rPr lang="en-US">
                    <a:noFill/>
                  </a:rPr>
                  <a:t> </a:t>
                </a:r>
              </a:p>
            </p:txBody>
          </p:sp>
        </mc:Fallback>
      </mc:AlternateContent>
    </p:spTree>
    <p:extLst>
      <p:ext uri="{BB962C8B-B14F-4D97-AF65-F5344CB8AC3E}">
        <p14:creationId xmlns:p14="http://schemas.microsoft.com/office/powerpoint/2010/main" val="32809648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ircle(in)">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ircle(in)">
                                      <p:cBhvr>
                                        <p:cTn id="22" dur="2000"/>
                                        <p:tgtEl>
                                          <p:spTgt spid="9">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circle(in)">
                                      <p:cBhvr>
                                        <p:cTn id="30" dur="20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circle(in)">
                                      <p:cBhvr>
                                        <p:cTn id="35"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BF874CDB-4054-426B-B90D-EE074278A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39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a:extLst>
              <a:ext uri="{FF2B5EF4-FFF2-40B4-BE49-F238E27FC236}">
                <a16:creationId xmlns:a16="http://schemas.microsoft.com/office/drawing/2014/main" id="{D0CCCA4D-7F2F-451C-8467-E834D6E059F7}"/>
              </a:ext>
            </a:extLst>
          </p:cNvPr>
          <p:cNvSpPr>
            <a:spLocks noChangeArrowheads="1"/>
          </p:cNvSpPr>
          <p:nvPr/>
        </p:nvSpPr>
        <p:spPr bwMode="auto">
          <a:xfrm>
            <a:off x="2895600" y="1676400"/>
            <a:ext cx="2743200" cy="1143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4340" name="Rectangle 15">
            <a:extLst>
              <a:ext uri="{FF2B5EF4-FFF2-40B4-BE49-F238E27FC236}">
                <a16:creationId xmlns:a16="http://schemas.microsoft.com/office/drawing/2014/main" id="{57B3A3AC-AE62-4C1F-8D3C-94582DE7CEF6}"/>
              </a:ext>
            </a:extLst>
          </p:cNvPr>
          <p:cNvSpPr>
            <a:spLocks noChangeArrowheads="1"/>
          </p:cNvSpPr>
          <p:nvPr/>
        </p:nvSpPr>
        <p:spPr bwMode="auto">
          <a:xfrm>
            <a:off x="914400" y="2819400"/>
            <a:ext cx="6629400" cy="1676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4341" name="Freeform: Shape 16">
            <a:extLst>
              <a:ext uri="{FF2B5EF4-FFF2-40B4-BE49-F238E27FC236}">
                <a16:creationId xmlns:a16="http://schemas.microsoft.com/office/drawing/2014/main" id="{61233FBB-8C79-49FF-AFA2-34BC41D4DB25}"/>
              </a:ext>
            </a:extLst>
          </p:cNvPr>
          <p:cNvSpPr>
            <a:spLocks/>
          </p:cNvSpPr>
          <p:nvPr/>
        </p:nvSpPr>
        <p:spPr bwMode="auto">
          <a:xfrm>
            <a:off x="2362200" y="254000"/>
            <a:ext cx="7467600" cy="1143000"/>
          </a:xfrm>
          <a:custGeom>
            <a:avLst/>
            <a:gdLst>
              <a:gd name="T0" fmla="*/ 572148 w 9512489"/>
              <a:gd name="T1" fmla="*/ 27343 h 3166280"/>
              <a:gd name="T2" fmla="*/ 704182 w 9512489"/>
              <a:gd name="T3" fmla="*/ 21033 h 3166280"/>
              <a:gd name="T4" fmla="*/ 1056274 w 9512489"/>
              <a:gd name="T5" fmla="*/ 12620 h 3166280"/>
              <a:gd name="T6" fmla="*/ 1126692 w 9512489"/>
              <a:gd name="T7" fmla="*/ 8413 h 3166280"/>
              <a:gd name="T8" fmla="*/ 3001578 w 9512489"/>
              <a:gd name="T9" fmla="*/ 2103 h 3166280"/>
              <a:gd name="T10" fmla="*/ 4594790 w 9512489"/>
              <a:gd name="T11" fmla="*/ 2103 h 3166280"/>
              <a:gd name="T12" fmla="*/ 4876464 w 9512489"/>
              <a:gd name="T13" fmla="*/ 8413 h 3166280"/>
              <a:gd name="T14" fmla="*/ 5827110 w 9512489"/>
              <a:gd name="T15" fmla="*/ 16827 h 3166280"/>
              <a:gd name="T16" fmla="*/ 5871122 w 9512489"/>
              <a:gd name="T17" fmla="*/ 27343 h 3166280"/>
              <a:gd name="T18" fmla="*/ 5950342 w 9512489"/>
              <a:gd name="T19" fmla="*/ 39963 h 3166280"/>
              <a:gd name="T20" fmla="*/ 5994353 w 9512489"/>
              <a:gd name="T21" fmla="*/ 58893 h 3166280"/>
              <a:gd name="T22" fmla="*/ 6038365 w 9512489"/>
              <a:gd name="T23" fmla="*/ 77823 h 3166280"/>
              <a:gd name="T24" fmla="*/ 6073575 w 9512489"/>
              <a:gd name="T25" fmla="*/ 96752 h 3166280"/>
              <a:gd name="T26" fmla="*/ 6099981 w 9512489"/>
              <a:gd name="T27" fmla="*/ 109372 h 3166280"/>
              <a:gd name="T28" fmla="*/ 6117586 w 9512489"/>
              <a:gd name="T29" fmla="*/ 159852 h 3166280"/>
              <a:gd name="T30" fmla="*/ 6126388 w 9512489"/>
              <a:gd name="T31" fmla="*/ 262914 h 3166280"/>
              <a:gd name="T32" fmla="*/ 6082376 w 9512489"/>
              <a:gd name="T33" fmla="*/ 281844 h 3166280"/>
              <a:gd name="T34" fmla="*/ 6029563 w 9512489"/>
              <a:gd name="T35" fmla="*/ 300773 h 3166280"/>
              <a:gd name="T36" fmla="*/ 5985551 w 9512489"/>
              <a:gd name="T37" fmla="*/ 319703 h 3166280"/>
              <a:gd name="T38" fmla="*/ 5915133 w 9512489"/>
              <a:gd name="T39" fmla="*/ 357563 h 3166280"/>
              <a:gd name="T40" fmla="*/ 5871122 w 9512489"/>
              <a:gd name="T41" fmla="*/ 420662 h 3166280"/>
              <a:gd name="T42" fmla="*/ 5818308 w 9512489"/>
              <a:gd name="T43" fmla="*/ 439592 h 3166280"/>
              <a:gd name="T44" fmla="*/ 5721483 w 9512489"/>
              <a:gd name="T45" fmla="*/ 445902 h 3166280"/>
              <a:gd name="T46" fmla="*/ 5624658 w 9512489"/>
              <a:gd name="T47" fmla="*/ 452211 h 3166280"/>
              <a:gd name="T48" fmla="*/ 5536635 w 9512489"/>
              <a:gd name="T49" fmla="*/ 458522 h 3166280"/>
              <a:gd name="T50" fmla="*/ 5475019 w 9512489"/>
              <a:gd name="T51" fmla="*/ 462728 h 3166280"/>
              <a:gd name="T52" fmla="*/ 5386997 w 9512489"/>
              <a:gd name="T53" fmla="*/ 466935 h 3166280"/>
              <a:gd name="T54" fmla="*/ 5175742 w 9512489"/>
              <a:gd name="T55" fmla="*/ 473245 h 3166280"/>
              <a:gd name="T56" fmla="*/ 5114125 w 9512489"/>
              <a:gd name="T57" fmla="*/ 477451 h 3166280"/>
              <a:gd name="T58" fmla="*/ 4885266 w 9512489"/>
              <a:gd name="T59" fmla="*/ 483761 h 3166280"/>
              <a:gd name="T60" fmla="*/ 2385418 w 9512489"/>
              <a:gd name="T61" fmla="*/ 485865 h 3166280"/>
              <a:gd name="T62" fmla="*/ 1337947 w 9512489"/>
              <a:gd name="T63" fmla="*/ 479555 h 3166280"/>
              <a:gd name="T64" fmla="*/ 660171 w 9512489"/>
              <a:gd name="T65" fmla="*/ 469038 h 3166280"/>
              <a:gd name="T66" fmla="*/ 466520 w 9512489"/>
              <a:gd name="T67" fmla="*/ 462728 h 3166280"/>
              <a:gd name="T68" fmla="*/ 167243 w 9512489"/>
              <a:gd name="T69" fmla="*/ 450108 h 3166280"/>
              <a:gd name="T70" fmla="*/ 88022 w 9512489"/>
              <a:gd name="T71" fmla="*/ 443798 h 3166280"/>
              <a:gd name="T72" fmla="*/ 35209 w 9512489"/>
              <a:gd name="T73" fmla="*/ 433282 h 3166280"/>
              <a:gd name="T74" fmla="*/ 0 w 9512489"/>
              <a:gd name="T75" fmla="*/ 414352 h 3166280"/>
              <a:gd name="T76" fmla="*/ 52814 w 9512489"/>
              <a:gd name="T77" fmla="*/ 372286 h 3166280"/>
              <a:gd name="T78" fmla="*/ 17604 w 9512489"/>
              <a:gd name="T79" fmla="*/ 302877 h 3166280"/>
              <a:gd name="T80" fmla="*/ 8803 w 9512489"/>
              <a:gd name="T81" fmla="*/ 178781 h 3166280"/>
              <a:gd name="T82" fmla="*/ 44011 w 9512489"/>
              <a:gd name="T83" fmla="*/ 153542 h 3166280"/>
              <a:gd name="T84" fmla="*/ 70418 w 9512489"/>
              <a:gd name="T85" fmla="*/ 140922 h 3166280"/>
              <a:gd name="T86" fmla="*/ 105627 w 9512489"/>
              <a:gd name="T87" fmla="*/ 111475 h 3166280"/>
              <a:gd name="T88" fmla="*/ 158441 w 9512489"/>
              <a:gd name="T89" fmla="*/ 90442 h 3166280"/>
              <a:gd name="T90" fmla="*/ 220058 w 9512489"/>
              <a:gd name="T91" fmla="*/ 75719 h 3166280"/>
              <a:gd name="T92" fmla="*/ 352091 w 9512489"/>
              <a:gd name="T93" fmla="*/ 50479 h 3166280"/>
              <a:gd name="T94" fmla="*/ 457719 w 9512489"/>
              <a:gd name="T95" fmla="*/ 31550 h 3166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512489" h="3166280">
                <a:moveTo>
                  <a:pt x="682388" y="204716"/>
                </a:moveTo>
                <a:lnTo>
                  <a:pt x="887104" y="177421"/>
                </a:lnTo>
                <a:cubicBezTo>
                  <a:pt x="923460" y="172574"/>
                  <a:pt x="960108" y="169803"/>
                  <a:pt x="996286" y="163773"/>
                </a:cubicBezTo>
                <a:cubicBezTo>
                  <a:pt x="1098260" y="146777"/>
                  <a:pt x="1007446" y="155948"/>
                  <a:pt x="1091821" y="136477"/>
                </a:cubicBezTo>
                <a:cubicBezTo>
                  <a:pt x="1133612" y="126833"/>
                  <a:pt x="1269897" y="99130"/>
                  <a:pt x="1323833" y="95534"/>
                </a:cubicBezTo>
                <a:cubicBezTo>
                  <a:pt x="1428333" y="88567"/>
                  <a:pt x="1533098" y="86435"/>
                  <a:pt x="1637731" y="81886"/>
                </a:cubicBezTo>
                <a:cubicBezTo>
                  <a:pt x="1660477" y="77337"/>
                  <a:pt x="1683466" y="73865"/>
                  <a:pt x="1705970" y="68239"/>
                </a:cubicBezTo>
                <a:cubicBezTo>
                  <a:pt x="1719926" y="64750"/>
                  <a:pt x="1732529" y="54822"/>
                  <a:pt x="1746913" y="54591"/>
                </a:cubicBezTo>
                <a:lnTo>
                  <a:pt x="4258101" y="27295"/>
                </a:lnTo>
                <a:cubicBezTo>
                  <a:pt x="4390029" y="22746"/>
                  <a:pt x="4522107" y="21400"/>
                  <a:pt x="4653886" y="13648"/>
                </a:cubicBezTo>
                <a:cubicBezTo>
                  <a:pt x="4677043" y="12286"/>
                  <a:pt x="4698928" y="0"/>
                  <a:pt x="4722125" y="0"/>
                </a:cubicBezTo>
                <a:lnTo>
                  <a:pt x="7124131" y="13648"/>
                </a:lnTo>
                <a:cubicBezTo>
                  <a:pt x="7228764" y="18197"/>
                  <a:pt x="7333584" y="19558"/>
                  <a:pt x="7438030" y="27295"/>
                </a:cubicBezTo>
                <a:cubicBezTo>
                  <a:pt x="7529918" y="34101"/>
                  <a:pt x="7455933" y="52683"/>
                  <a:pt x="7560860" y="54591"/>
                </a:cubicBezTo>
                <a:lnTo>
                  <a:pt x="8993874" y="68239"/>
                </a:lnTo>
                <a:cubicBezTo>
                  <a:pt x="9007522" y="81887"/>
                  <a:pt x="9019990" y="96826"/>
                  <a:pt x="9034818" y="109182"/>
                </a:cubicBezTo>
                <a:cubicBezTo>
                  <a:pt x="9047419" y="119682"/>
                  <a:pt x="9064163" y="124879"/>
                  <a:pt x="9075761" y="136477"/>
                </a:cubicBezTo>
                <a:cubicBezTo>
                  <a:pt x="9087360" y="148076"/>
                  <a:pt x="9090713" y="166620"/>
                  <a:pt x="9103057" y="177421"/>
                </a:cubicBezTo>
                <a:cubicBezTo>
                  <a:pt x="9127745" y="199023"/>
                  <a:pt x="9157648" y="213815"/>
                  <a:pt x="9184943" y="232012"/>
                </a:cubicBezTo>
                <a:lnTo>
                  <a:pt x="9225886" y="259307"/>
                </a:lnTo>
                <a:cubicBezTo>
                  <a:pt x="9230435" y="272955"/>
                  <a:pt x="9232547" y="287675"/>
                  <a:pt x="9239534" y="300251"/>
                </a:cubicBezTo>
                <a:cubicBezTo>
                  <a:pt x="9255466" y="328928"/>
                  <a:pt x="9283751" y="351016"/>
                  <a:pt x="9294125" y="382137"/>
                </a:cubicBezTo>
                <a:cubicBezTo>
                  <a:pt x="9298674" y="395785"/>
                  <a:pt x="9300787" y="410504"/>
                  <a:pt x="9307773" y="423080"/>
                </a:cubicBezTo>
                <a:cubicBezTo>
                  <a:pt x="9323705" y="451757"/>
                  <a:pt x="9344167" y="477671"/>
                  <a:pt x="9362364" y="504967"/>
                </a:cubicBezTo>
                <a:lnTo>
                  <a:pt x="9389660" y="545910"/>
                </a:lnTo>
                <a:lnTo>
                  <a:pt x="9416955" y="627797"/>
                </a:lnTo>
                <a:cubicBezTo>
                  <a:pt x="9421504" y="641445"/>
                  <a:pt x="9422623" y="656770"/>
                  <a:pt x="9430603" y="668740"/>
                </a:cubicBezTo>
                <a:lnTo>
                  <a:pt x="9457898" y="709683"/>
                </a:lnTo>
                <a:cubicBezTo>
                  <a:pt x="9462447" y="746077"/>
                  <a:pt x="9468500" y="782314"/>
                  <a:pt x="9471546" y="818865"/>
                </a:cubicBezTo>
                <a:cubicBezTo>
                  <a:pt x="9477603" y="891543"/>
                  <a:pt x="9478279" y="964628"/>
                  <a:pt x="9485194" y="1037230"/>
                </a:cubicBezTo>
                <a:cubicBezTo>
                  <a:pt x="9489585" y="1083338"/>
                  <a:pt x="9498998" y="1105935"/>
                  <a:pt x="9512489" y="1146412"/>
                </a:cubicBezTo>
                <a:cubicBezTo>
                  <a:pt x="9507940" y="1332931"/>
                  <a:pt x="9507314" y="1519588"/>
                  <a:pt x="9498842" y="1705970"/>
                </a:cubicBezTo>
                <a:cubicBezTo>
                  <a:pt x="9498189" y="1720341"/>
                  <a:pt x="9492180" y="1734337"/>
                  <a:pt x="9485194" y="1746913"/>
                </a:cubicBezTo>
                <a:cubicBezTo>
                  <a:pt x="9469262" y="1775590"/>
                  <a:pt x="9448800" y="1801504"/>
                  <a:pt x="9430603" y="1828800"/>
                </a:cubicBezTo>
                <a:lnTo>
                  <a:pt x="9376012" y="1910686"/>
                </a:lnTo>
                <a:cubicBezTo>
                  <a:pt x="9366913" y="1924334"/>
                  <a:pt x="9353903" y="1936069"/>
                  <a:pt x="9348716" y="1951630"/>
                </a:cubicBezTo>
                <a:cubicBezTo>
                  <a:pt x="9344167" y="1965278"/>
                  <a:pt x="9342054" y="1979997"/>
                  <a:pt x="9335068" y="1992573"/>
                </a:cubicBezTo>
                <a:cubicBezTo>
                  <a:pt x="9319136" y="2021250"/>
                  <a:pt x="9280477" y="2074459"/>
                  <a:pt x="9280477" y="2074459"/>
                </a:cubicBezTo>
                <a:cubicBezTo>
                  <a:pt x="9247995" y="2171907"/>
                  <a:pt x="9269142" y="2132406"/>
                  <a:pt x="9225886" y="2197289"/>
                </a:cubicBezTo>
                <a:cubicBezTo>
                  <a:pt x="9193404" y="2294737"/>
                  <a:pt x="9214551" y="2255236"/>
                  <a:pt x="9171295" y="2320119"/>
                </a:cubicBezTo>
                <a:cubicBezTo>
                  <a:pt x="9163108" y="2344682"/>
                  <a:pt x="9146285" y="2391665"/>
                  <a:pt x="9144000" y="2415654"/>
                </a:cubicBezTo>
                <a:cubicBezTo>
                  <a:pt x="9140829" y="2448945"/>
                  <a:pt x="9150331" y="2658640"/>
                  <a:pt x="9103057" y="2729552"/>
                </a:cubicBezTo>
                <a:lnTo>
                  <a:pt x="9048466" y="2811439"/>
                </a:lnTo>
                <a:cubicBezTo>
                  <a:pt x="9039367" y="2825087"/>
                  <a:pt x="9036731" y="2847195"/>
                  <a:pt x="9021170" y="2852382"/>
                </a:cubicBezTo>
                <a:cubicBezTo>
                  <a:pt x="8927580" y="2883579"/>
                  <a:pt x="9043740" y="2846739"/>
                  <a:pt x="8911988" y="2879677"/>
                </a:cubicBezTo>
                <a:cubicBezTo>
                  <a:pt x="8898032" y="2883166"/>
                  <a:pt x="8884924" y="2889540"/>
                  <a:pt x="8871045" y="2893325"/>
                </a:cubicBezTo>
                <a:cubicBezTo>
                  <a:pt x="8834853" y="2903196"/>
                  <a:pt x="8797452" y="2908759"/>
                  <a:pt x="8761863" y="2920621"/>
                </a:cubicBezTo>
                <a:cubicBezTo>
                  <a:pt x="8748215" y="2925170"/>
                  <a:pt x="8734752" y="2930316"/>
                  <a:pt x="8720919" y="2934268"/>
                </a:cubicBezTo>
                <a:cubicBezTo>
                  <a:pt x="8702884" y="2939421"/>
                  <a:pt x="8684294" y="2942526"/>
                  <a:pt x="8666328" y="2947916"/>
                </a:cubicBezTo>
                <a:cubicBezTo>
                  <a:pt x="8638770" y="2956184"/>
                  <a:pt x="8611737" y="2966114"/>
                  <a:pt x="8584442" y="2975212"/>
                </a:cubicBezTo>
                <a:cubicBezTo>
                  <a:pt x="8570794" y="2979761"/>
                  <a:pt x="8557455" y="2985370"/>
                  <a:pt x="8543498" y="2988859"/>
                </a:cubicBezTo>
                <a:cubicBezTo>
                  <a:pt x="8525301" y="2993408"/>
                  <a:pt x="8506942" y="2997354"/>
                  <a:pt x="8488907" y="3002507"/>
                </a:cubicBezTo>
                <a:cubicBezTo>
                  <a:pt x="8475075" y="3006459"/>
                  <a:pt x="8462071" y="3013334"/>
                  <a:pt x="8447964" y="3016155"/>
                </a:cubicBezTo>
                <a:cubicBezTo>
                  <a:pt x="8416421" y="3022464"/>
                  <a:pt x="8384160" y="3024515"/>
                  <a:pt x="8352430" y="3029803"/>
                </a:cubicBezTo>
                <a:cubicBezTo>
                  <a:pt x="8329549" y="3033617"/>
                  <a:pt x="8307229" y="3040741"/>
                  <a:pt x="8284191" y="3043451"/>
                </a:cubicBezTo>
                <a:cubicBezTo>
                  <a:pt x="8138483" y="3060593"/>
                  <a:pt x="8145214" y="3048867"/>
                  <a:pt x="8024883" y="3070746"/>
                </a:cubicBezTo>
                <a:cubicBezTo>
                  <a:pt x="8006429" y="3074101"/>
                  <a:pt x="7988327" y="3079241"/>
                  <a:pt x="7970292" y="3084394"/>
                </a:cubicBezTo>
                <a:cubicBezTo>
                  <a:pt x="7956460" y="3088346"/>
                  <a:pt x="7943609" y="3096141"/>
                  <a:pt x="7929349" y="3098042"/>
                </a:cubicBezTo>
                <a:cubicBezTo>
                  <a:pt x="7875049" y="3105282"/>
                  <a:pt x="7820167" y="3107140"/>
                  <a:pt x="7765576" y="3111689"/>
                </a:cubicBezTo>
                <a:cubicBezTo>
                  <a:pt x="7678390" y="3140752"/>
                  <a:pt x="7733977" y="3125696"/>
                  <a:pt x="7574507" y="3138985"/>
                </a:cubicBezTo>
                <a:cubicBezTo>
                  <a:pt x="7155306" y="3173919"/>
                  <a:pt x="7243695" y="3155068"/>
                  <a:pt x="6537277" y="3166280"/>
                </a:cubicBezTo>
                <a:lnTo>
                  <a:pt x="3698543" y="3152633"/>
                </a:lnTo>
                <a:cubicBezTo>
                  <a:pt x="3239361" y="3149499"/>
                  <a:pt x="2717266" y="3153516"/>
                  <a:pt x="2238233" y="3125337"/>
                </a:cubicBezTo>
                <a:cubicBezTo>
                  <a:pt x="2183547" y="3122120"/>
                  <a:pt x="2129051" y="3116238"/>
                  <a:pt x="2074460" y="3111689"/>
                </a:cubicBezTo>
                <a:cubicBezTo>
                  <a:pt x="1903332" y="3068908"/>
                  <a:pt x="2002696" y="3087067"/>
                  <a:pt x="1774209" y="3070746"/>
                </a:cubicBezTo>
                <a:cubicBezTo>
                  <a:pt x="1506898" y="2981640"/>
                  <a:pt x="1778979" y="3067818"/>
                  <a:pt x="1023582" y="3043451"/>
                </a:cubicBezTo>
                <a:cubicBezTo>
                  <a:pt x="977886" y="3041977"/>
                  <a:pt x="932597" y="3034352"/>
                  <a:pt x="887104" y="3029803"/>
                </a:cubicBezTo>
                <a:cubicBezTo>
                  <a:pt x="833097" y="3019001"/>
                  <a:pt x="778350" y="3006739"/>
                  <a:pt x="723331" y="3002507"/>
                </a:cubicBezTo>
                <a:cubicBezTo>
                  <a:pt x="637031" y="2995868"/>
                  <a:pt x="550460" y="2993408"/>
                  <a:pt x="464024" y="2988859"/>
                </a:cubicBezTo>
                <a:lnTo>
                  <a:pt x="259307" y="2920621"/>
                </a:lnTo>
                <a:lnTo>
                  <a:pt x="177421" y="2893325"/>
                </a:lnTo>
                <a:lnTo>
                  <a:pt x="136477" y="2879677"/>
                </a:lnTo>
                <a:cubicBezTo>
                  <a:pt x="122829" y="2866029"/>
                  <a:pt x="110361" y="2851090"/>
                  <a:pt x="95534" y="2838734"/>
                </a:cubicBezTo>
                <a:cubicBezTo>
                  <a:pt x="82933" y="2828233"/>
                  <a:pt x="64837" y="2824247"/>
                  <a:pt x="54591" y="2811439"/>
                </a:cubicBezTo>
                <a:cubicBezTo>
                  <a:pt x="45604" y="2800205"/>
                  <a:pt x="47377" y="2783362"/>
                  <a:pt x="40943" y="2770495"/>
                </a:cubicBezTo>
                <a:cubicBezTo>
                  <a:pt x="-11971" y="2664665"/>
                  <a:pt x="34306" y="2791524"/>
                  <a:pt x="0" y="2688609"/>
                </a:cubicBezTo>
                <a:cubicBezTo>
                  <a:pt x="1492" y="2672196"/>
                  <a:pt x="1612" y="2543770"/>
                  <a:pt x="27295" y="2497540"/>
                </a:cubicBezTo>
                <a:cubicBezTo>
                  <a:pt x="43226" y="2468863"/>
                  <a:pt x="81886" y="2415654"/>
                  <a:pt x="81886" y="2415654"/>
                </a:cubicBezTo>
                <a:cubicBezTo>
                  <a:pt x="77337" y="2311021"/>
                  <a:pt x="75976" y="2206201"/>
                  <a:pt x="68239" y="2101755"/>
                </a:cubicBezTo>
                <a:cubicBezTo>
                  <a:pt x="65959" y="2070973"/>
                  <a:pt x="32380" y="1985620"/>
                  <a:pt x="27295" y="1965277"/>
                </a:cubicBezTo>
                <a:cubicBezTo>
                  <a:pt x="10159" y="1896730"/>
                  <a:pt x="19580" y="1928480"/>
                  <a:pt x="0" y="1869743"/>
                </a:cubicBezTo>
                <a:cubicBezTo>
                  <a:pt x="4549" y="1633182"/>
                  <a:pt x="1426" y="1396348"/>
                  <a:pt x="13648" y="1160059"/>
                </a:cubicBezTo>
                <a:cubicBezTo>
                  <a:pt x="13648" y="1160054"/>
                  <a:pt x="47766" y="1057704"/>
                  <a:pt x="54591" y="1037230"/>
                </a:cubicBezTo>
                <a:lnTo>
                  <a:pt x="68239" y="996286"/>
                </a:lnTo>
                <a:cubicBezTo>
                  <a:pt x="72788" y="982638"/>
                  <a:pt x="73906" y="967313"/>
                  <a:pt x="81886" y="955343"/>
                </a:cubicBezTo>
                <a:lnTo>
                  <a:pt x="109182" y="914400"/>
                </a:lnTo>
                <a:cubicBezTo>
                  <a:pt x="150595" y="790161"/>
                  <a:pt x="87068" y="986385"/>
                  <a:pt x="136477" y="805218"/>
                </a:cubicBezTo>
                <a:cubicBezTo>
                  <a:pt x="144047" y="777460"/>
                  <a:pt x="143428" y="743676"/>
                  <a:pt x="163773" y="723331"/>
                </a:cubicBezTo>
                <a:lnTo>
                  <a:pt x="204716" y="682388"/>
                </a:lnTo>
                <a:cubicBezTo>
                  <a:pt x="215157" y="640624"/>
                  <a:pt x="214242" y="618272"/>
                  <a:pt x="245660" y="586854"/>
                </a:cubicBezTo>
                <a:cubicBezTo>
                  <a:pt x="257258" y="575256"/>
                  <a:pt x="272955" y="568657"/>
                  <a:pt x="286603" y="559558"/>
                </a:cubicBezTo>
                <a:cubicBezTo>
                  <a:pt x="310323" y="488400"/>
                  <a:pt x="282712" y="543304"/>
                  <a:pt x="341194" y="491319"/>
                </a:cubicBezTo>
                <a:cubicBezTo>
                  <a:pt x="370045" y="465674"/>
                  <a:pt x="390962" y="430845"/>
                  <a:pt x="423080" y="409433"/>
                </a:cubicBezTo>
                <a:lnTo>
                  <a:pt x="545910" y="327546"/>
                </a:lnTo>
                <a:cubicBezTo>
                  <a:pt x="559558" y="318447"/>
                  <a:pt x="575256" y="311850"/>
                  <a:pt x="586854" y="300251"/>
                </a:cubicBezTo>
                <a:cubicBezTo>
                  <a:pt x="622181" y="264923"/>
                  <a:pt x="660709" y="221041"/>
                  <a:pt x="709683" y="204716"/>
                </a:cubicBezTo>
                <a:lnTo>
                  <a:pt x="750627" y="191068"/>
                </a:lnTo>
              </a:path>
            </a:pathLst>
          </a:custGeom>
          <a:solidFill>
            <a:schemeClr val="bg1"/>
          </a:solidFill>
          <a:ln w="38100" cap="flat" cmpd="sng" algn="ctr">
            <a:solidFill>
              <a:srgbClr val="336571"/>
            </a:solidFill>
            <a:prstDash val="sysDash"/>
            <a:round/>
            <a:headEnd type="none" w="med" len="med"/>
            <a:tailEnd type="none" w="med" len="med"/>
          </a:ln>
        </p:spPr>
        <p:txBody>
          <a:bodyPr wrap="none" anchor="ctr"/>
          <a:lstStyle/>
          <a:p>
            <a:endParaRPr lang="en-US"/>
          </a:p>
        </p:txBody>
      </p:sp>
      <p:sp>
        <p:nvSpPr>
          <p:cNvPr id="14342" name="TextBox 17">
            <a:extLst>
              <a:ext uri="{FF2B5EF4-FFF2-40B4-BE49-F238E27FC236}">
                <a16:creationId xmlns:a16="http://schemas.microsoft.com/office/drawing/2014/main" id="{17EED6B5-1EEC-432B-A6D2-D26ECC77B666}"/>
              </a:ext>
            </a:extLst>
          </p:cNvPr>
          <p:cNvSpPr txBox="1">
            <a:spLocks noChangeArrowheads="1"/>
          </p:cNvSpPr>
          <p:nvPr/>
        </p:nvSpPr>
        <p:spPr bwMode="auto">
          <a:xfrm>
            <a:off x="2628900" y="331788"/>
            <a:ext cx="6934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a:spcBef>
                <a:spcPct val="0"/>
              </a:spcBef>
              <a:buFontTx/>
              <a:buNone/>
            </a:pPr>
            <a:r>
              <a:rPr lang="en-GB" altLang="en-US" sz="3200">
                <a:solidFill>
                  <a:srgbClr val="252954"/>
                </a:solidFill>
                <a:latin typeface="A3.BoosterNextFYBlackRegular-Sa" charset="0"/>
              </a:rPr>
              <a:t>Quán tính </a:t>
            </a:r>
            <a:r>
              <a:rPr lang="en-US" altLang="en-US" sz="3200">
                <a:solidFill>
                  <a:srgbClr val="252954"/>
                </a:solidFill>
                <a:latin typeface="A3.BoosterNextFYBlackRegular-Sa" charset="0"/>
              </a:rPr>
              <a:t>ảnh hưởng như thế nào trong thực tế?</a:t>
            </a:r>
            <a:endParaRPr lang="en-GB" altLang="en-US" sz="3200">
              <a:solidFill>
                <a:srgbClr val="252954"/>
              </a:solidFill>
              <a:latin typeface="A3.BoosterNextFYBlackRegular-Sa" charset="0"/>
            </a:endParaRPr>
          </a:p>
        </p:txBody>
      </p:sp>
      <p:pic>
        <p:nvPicPr>
          <p:cNvPr id="4" name="ảnh hưởng qt.mp4">
            <a:hlinkClick r:id="" action="ppaction://media"/>
            <a:extLst>
              <a:ext uri="{FF2B5EF4-FFF2-40B4-BE49-F238E27FC236}">
                <a16:creationId xmlns:a16="http://schemas.microsoft.com/office/drawing/2014/main" id="{D54C8737-0C16-416A-B88D-AAC5587BDFAB}"/>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1652588"/>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814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8BBC454C-6035-4B93-9057-036BCB026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D8A22DCF-AAEB-405F-B952-08C1E6027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1270"/>
          <a:stretch>
            <a:fillRect/>
          </a:stretch>
        </p:blipFill>
        <p:spPr bwMode="auto">
          <a:xfrm>
            <a:off x="0" y="60198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Oval 5">
            <a:extLst>
              <a:ext uri="{FF2B5EF4-FFF2-40B4-BE49-F238E27FC236}">
                <a16:creationId xmlns:a16="http://schemas.microsoft.com/office/drawing/2014/main" id="{42E2C4D5-E14D-431D-AFA5-51EC45211FED}"/>
              </a:ext>
            </a:extLst>
          </p:cNvPr>
          <p:cNvSpPr>
            <a:spLocks noChangeArrowheads="1"/>
          </p:cNvSpPr>
          <p:nvPr/>
        </p:nvSpPr>
        <p:spPr bwMode="auto">
          <a:xfrm>
            <a:off x="5943600" y="457200"/>
            <a:ext cx="5943600" cy="59436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5365" name="TextBox 6">
            <a:extLst>
              <a:ext uri="{FF2B5EF4-FFF2-40B4-BE49-F238E27FC236}">
                <a16:creationId xmlns:a16="http://schemas.microsoft.com/office/drawing/2014/main" id="{190DFAD8-78E7-41D8-9D26-B9C3759AB4CA}"/>
              </a:ext>
            </a:extLst>
          </p:cNvPr>
          <p:cNvSpPr txBox="1">
            <a:spLocks noChangeArrowheads="1"/>
          </p:cNvSpPr>
          <p:nvPr/>
        </p:nvSpPr>
        <p:spPr bwMode="auto">
          <a:xfrm>
            <a:off x="1752600" y="2286000"/>
            <a:ext cx="38862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4800" b="1">
                <a:solidFill>
                  <a:srgbClr val="105367"/>
                </a:solidFill>
                <a:latin typeface="Calibri" panose="020F0502020204030204" pitchFamily="34" charset="0"/>
                <a:cs typeface="Calibri" panose="020F0502020204030204" pitchFamily="34" charset="0"/>
              </a:rPr>
              <a:t>IV. VẬN DỤNG</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F2BE3B9E-6320-40C2-8018-3B74C5867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Rounded Corners 3">
            <a:extLst>
              <a:ext uri="{FF2B5EF4-FFF2-40B4-BE49-F238E27FC236}">
                <a16:creationId xmlns:a16="http://schemas.microsoft.com/office/drawing/2014/main" id="{0AEC6ED4-599D-4475-ACB1-DBA14A6EDCCC}"/>
              </a:ext>
            </a:extLst>
          </p:cNvPr>
          <p:cNvSpPr>
            <a:spLocks noChangeArrowheads="1"/>
          </p:cNvSpPr>
          <p:nvPr/>
        </p:nvSpPr>
        <p:spPr bwMode="auto">
          <a:xfrm>
            <a:off x="76200" y="1295400"/>
            <a:ext cx="11963400" cy="4495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6388" name="Rectangle 7">
            <a:extLst>
              <a:ext uri="{FF2B5EF4-FFF2-40B4-BE49-F238E27FC236}">
                <a16:creationId xmlns:a16="http://schemas.microsoft.com/office/drawing/2014/main" id="{F1B0F23E-939B-4652-A785-024B68BB6B12}"/>
              </a:ext>
            </a:extLst>
          </p:cNvPr>
          <p:cNvSpPr>
            <a:spLocks noChangeArrowheads="1"/>
          </p:cNvSpPr>
          <p:nvPr/>
        </p:nvSpPr>
        <p:spPr bwMode="auto">
          <a:xfrm>
            <a:off x="1143000" y="266700"/>
            <a:ext cx="3810000" cy="646113"/>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6389" name="TextBox 8">
            <a:extLst>
              <a:ext uri="{FF2B5EF4-FFF2-40B4-BE49-F238E27FC236}">
                <a16:creationId xmlns:a16="http://schemas.microsoft.com/office/drawing/2014/main" id="{B7D0C537-1103-4DEB-ADD8-4096CAFA2E27}"/>
              </a:ext>
            </a:extLst>
          </p:cNvPr>
          <p:cNvSpPr txBox="1">
            <a:spLocks noChangeArrowheads="1"/>
          </p:cNvSpPr>
          <p:nvPr/>
        </p:nvSpPr>
        <p:spPr bwMode="auto">
          <a:xfrm>
            <a:off x="533400" y="17463"/>
            <a:ext cx="266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600" b="1">
                <a:solidFill>
                  <a:srgbClr val="B90424"/>
                </a:solidFill>
                <a:latin typeface="Calibri" panose="020F0502020204030204" pitchFamily="34" charset="0"/>
                <a:cs typeface="Calibri" panose="020F0502020204030204" pitchFamily="34" charset="0"/>
              </a:rPr>
              <a:t>IV. Vận dụng</a:t>
            </a:r>
          </a:p>
        </p:txBody>
      </p:sp>
      <p:sp>
        <p:nvSpPr>
          <p:cNvPr id="16390" name="TextBox 9">
            <a:extLst>
              <a:ext uri="{FF2B5EF4-FFF2-40B4-BE49-F238E27FC236}">
                <a16:creationId xmlns:a16="http://schemas.microsoft.com/office/drawing/2014/main" id="{4BBC6E9F-C936-4685-8D93-AC81518B0620}"/>
              </a:ext>
            </a:extLst>
          </p:cNvPr>
          <p:cNvSpPr txBox="1">
            <a:spLocks noChangeArrowheads="1"/>
          </p:cNvSpPr>
          <p:nvPr/>
        </p:nvSpPr>
        <p:spPr bwMode="auto">
          <a:xfrm>
            <a:off x="1068388" y="603250"/>
            <a:ext cx="106346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b="1">
                <a:solidFill>
                  <a:srgbClr val="B90424"/>
                </a:solidFill>
                <a:latin typeface="Calibri" panose="020F0502020204030204" pitchFamily="34" charset="0"/>
                <a:cs typeface="Calibri" panose="020F0502020204030204" pitchFamily="34" charset="0"/>
              </a:rPr>
              <a:t>Bài 1/ </a:t>
            </a:r>
            <a:r>
              <a:rPr lang="en-US" altLang="en-US" b="1">
                <a:solidFill>
                  <a:srgbClr val="252954"/>
                </a:solidFill>
                <a:latin typeface="Calibri" panose="020F0502020204030204" pitchFamily="34" charset="0"/>
                <a:cs typeface="Calibri" panose="020F0502020204030204" pitchFamily="34" charset="0"/>
              </a:rPr>
              <a:t>Một quả bóng có khối l</a:t>
            </a:r>
            <a:r>
              <a:rPr lang="vi-VN" altLang="en-US" b="1">
                <a:solidFill>
                  <a:srgbClr val="252954"/>
                </a:solidFill>
                <a:latin typeface="Calibri" panose="020F0502020204030204" pitchFamily="34" charset="0"/>
                <a:cs typeface="Calibri" panose="020F0502020204030204" pitchFamily="34" charset="0"/>
              </a:rPr>
              <a:t>ư</a:t>
            </a:r>
            <a:r>
              <a:rPr lang="en-US" altLang="en-US" b="1">
                <a:solidFill>
                  <a:srgbClr val="252954"/>
                </a:solidFill>
                <a:latin typeface="Calibri" panose="020F0502020204030204" pitchFamily="34" charset="0"/>
                <a:cs typeface="Calibri" panose="020F0502020204030204" pitchFamily="34" charset="0"/>
              </a:rPr>
              <a:t>ợng 500 g đang nằm yên trên mặt sàn. </a:t>
            </a:r>
          </a:p>
          <a:p>
            <a:pPr>
              <a:spcBef>
                <a:spcPct val="0"/>
              </a:spcBef>
              <a:buFontTx/>
              <a:buNone/>
            </a:pPr>
            <a:r>
              <a:rPr lang="en-US" altLang="en-US" b="1">
                <a:solidFill>
                  <a:srgbClr val="252954"/>
                </a:solidFill>
                <a:latin typeface="Calibri" panose="020F0502020204030204" pitchFamily="34" charset="0"/>
                <a:cs typeface="Calibri" panose="020F0502020204030204" pitchFamily="34" charset="0"/>
              </a:rPr>
              <a:t>a) Hãy kể tên các lực tác dụng lên quả bóng?</a:t>
            </a:r>
          </a:p>
          <a:p>
            <a:pPr>
              <a:spcBef>
                <a:spcPct val="0"/>
              </a:spcBef>
              <a:buFontTx/>
              <a:buNone/>
            </a:pPr>
            <a:r>
              <a:rPr lang="en-US" altLang="en-US" b="1">
                <a:solidFill>
                  <a:srgbClr val="252954"/>
                </a:solidFill>
                <a:latin typeface="Calibri" panose="020F0502020204030204" pitchFamily="34" charset="0"/>
                <a:cs typeface="Calibri" panose="020F0502020204030204" pitchFamily="34" charset="0"/>
              </a:rPr>
              <a:t>b) Các lực đó có đặc điểm gì? </a:t>
            </a:r>
          </a:p>
          <a:p>
            <a:pPr>
              <a:spcBef>
                <a:spcPct val="0"/>
              </a:spcBef>
              <a:buFontTx/>
              <a:buNone/>
            </a:pPr>
            <a:r>
              <a:rPr lang="en-US" altLang="en-US" b="1">
                <a:solidFill>
                  <a:srgbClr val="252954"/>
                </a:solidFill>
                <a:latin typeface="Calibri" panose="020F0502020204030204" pitchFamily="34" charset="0"/>
                <a:cs typeface="Calibri" panose="020F0502020204030204" pitchFamily="34" charset="0"/>
              </a:rPr>
              <a:t>c) Biểu diễn trên hình các vect</a:t>
            </a:r>
            <a:r>
              <a:rPr lang="vi-VN" altLang="en-US" b="1">
                <a:solidFill>
                  <a:srgbClr val="252954"/>
                </a:solidFill>
                <a:latin typeface="Calibri" panose="020F0502020204030204" pitchFamily="34" charset="0"/>
                <a:cs typeface="Calibri" panose="020F0502020204030204" pitchFamily="34" charset="0"/>
              </a:rPr>
              <a:t>ơ</a:t>
            </a:r>
            <a:r>
              <a:rPr lang="en-US" altLang="en-US" b="1">
                <a:solidFill>
                  <a:srgbClr val="252954"/>
                </a:solidFill>
                <a:latin typeface="Calibri" panose="020F0502020204030204" pitchFamily="34" charset="0"/>
                <a:cs typeface="Calibri" panose="020F0502020204030204" pitchFamily="34" charset="0"/>
              </a:rPr>
              <a:t> lực tác dụng lên vật (tỉ xích tùy chọn).</a:t>
            </a:r>
            <a:endParaRPr lang="en-GB" altLang="en-US" b="1">
              <a:solidFill>
                <a:srgbClr val="252954"/>
              </a:solidFill>
              <a:latin typeface="Calibri" panose="020F0502020204030204" pitchFamily="34" charset="0"/>
              <a:cs typeface="Calibri" panose="020F0502020204030204" pitchFamily="34" charset="0"/>
            </a:endParaRPr>
          </a:p>
        </p:txBody>
      </p:sp>
      <p:sp>
        <p:nvSpPr>
          <p:cNvPr id="45" name="TextBox 9">
            <a:extLst>
              <a:ext uri="{FF2B5EF4-FFF2-40B4-BE49-F238E27FC236}">
                <a16:creationId xmlns:a16="http://schemas.microsoft.com/office/drawing/2014/main" id="{D1BACD11-B189-40BC-9668-679D3994CC18}"/>
              </a:ext>
            </a:extLst>
          </p:cNvPr>
          <p:cNvSpPr txBox="1">
            <a:spLocks noChangeArrowheads="1"/>
          </p:cNvSpPr>
          <p:nvPr/>
        </p:nvSpPr>
        <p:spPr bwMode="auto">
          <a:xfrm>
            <a:off x="254000" y="2646363"/>
            <a:ext cx="5594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sz="2800" b="1">
                <a:solidFill>
                  <a:srgbClr val="F59D3D"/>
                </a:solidFill>
                <a:latin typeface="Calibri" panose="020F0502020204030204" pitchFamily="34" charset="0"/>
                <a:cs typeface="Calibri" panose="020F0502020204030204" pitchFamily="34" charset="0"/>
              </a:rPr>
              <a:t>a) Các lực tác dụng lên quả bóng là: Trọng lực và lực nâng.</a:t>
            </a:r>
            <a:endParaRPr lang="en-GB" altLang="en-US" sz="2800" b="1">
              <a:solidFill>
                <a:srgbClr val="F59D3D"/>
              </a:solidFill>
              <a:latin typeface="Calibri" panose="020F0502020204030204" pitchFamily="34" charset="0"/>
              <a:cs typeface="Calibri" panose="020F0502020204030204" pitchFamily="34" charset="0"/>
            </a:endParaRPr>
          </a:p>
        </p:txBody>
      </p:sp>
      <p:sp>
        <p:nvSpPr>
          <p:cNvPr id="46" name="TextBox 9">
            <a:extLst>
              <a:ext uri="{FF2B5EF4-FFF2-40B4-BE49-F238E27FC236}">
                <a16:creationId xmlns:a16="http://schemas.microsoft.com/office/drawing/2014/main" id="{FFF68486-F717-47A6-AC08-2E583D60D6CE}"/>
              </a:ext>
            </a:extLst>
          </p:cNvPr>
          <p:cNvSpPr txBox="1">
            <a:spLocks noChangeArrowheads="1"/>
          </p:cNvSpPr>
          <p:nvPr/>
        </p:nvSpPr>
        <p:spPr bwMode="auto">
          <a:xfrm>
            <a:off x="7886700" y="2297113"/>
            <a:ext cx="4121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sz="2800">
                <a:solidFill>
                  <a:srgbClr val="0070C0"/>
                </a:solidFill>
                <a:latin typeface="Calibri" panose="020F0502020204030204" pitchFamily="34" charset="0"/>
                <a:cs typeface="Calibri" panose="020F0502020204030204" pitchFamily="34" charset="0"/>
              </a:rPr>
              <a:t>m = 500 g = 0,5 kg</a:t>
            </a:r>
          </a:p>
          <a:p>
            <a:pPr>
              <a:spcBef>
                <a:spcPct val="0"/>
              </a:spcBef>
              <a:buFontTx/>
              <a:buNone/>
            </a:pPr>
            <a:r>
              <a:rPr lang="en-US" altLang="en-US" sz="2800">
                <a:solidFill>
                  <a:srgbClr val="0070C0"/>
                </a:solidFill>
                <a:latin typeface="Calibri" panose="020F0502020204030204" pitchFamily="34" charset="0"/>
                <a:cs typeface="Calibri" panose="020F0502020204030204" pitchFamily="34" charset="0"/>
              </a:rPr>
              <a:t>P = N = 10.m = 10.0,5 = 5 N</a:t>
            </a:r>
            <a:endParaRPr lang="en-GB" altLang="en-US" sz="2800">
              <a:solidFill>
                <a:srgbClr val="0070C0"/>
              </a:solidFill>
              <a:latin typeface="Calibri" panose="020F0502020204030204" pitchFamily="34" charset="0"/>
              <a:cs typeface="Calibri" panose="020F0502020204030204" pitchFamily="34" charset="0"/>
            </a:endParaRPr>
          </a:p>
        </p:txBody>
      </p:sp>
      <p:sp>
        <p:nvSpPr>
          <p:cNvPr id="47" name="TextBox 9">
            <a:extLst>
              <a:ext uri="{FF2B5EF4-FFF2-40B4-BE49-F238E27FC236}">
                <a16:creationId xmlns:a16="http://schemas.microsoft.com/office/drawing/2014/main" id="{01124AE6-6FD1-409F-B72A-6DF4CE2FCDA4}"/>
              </a:ext>
            </a:extLst>
          </p:cNvPr>
          <p:cNvSpPr txBox="1">
            <a:spLocks noChangeArrowheads="1"/>
          </p:cNvSpPr>
          <p:nvPr/>
        </p:nvSpPr>
        <p:spPr bwMode="auto">
          <a:xfrm>
            <a:off x="339725" y="3859213"/>
            <a:ext cx="5594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sz="2800" b="1">
                <a:solidFill>
                  <a:srgbClr val="ED737F"/>
                </a:solidFill>
                <a:latin typeface="Calibri" panose="020F0502020204030204" pitchFamily="34" charset="0"/>
                <a:cs typeface="Calibri" panose="020F0502020204030204" pitchFamily="34" charset="0"/>
              </a:rPr>
              <a:t>b) Các lực có đặc điểm là: cân bằng nhau.</a:t>
            </a:r>
            <a:endParaRPr lang="en-GB" altLang="en-US" sz="2800" b="1">
              <a:solidFill>
                <a:srgbClr val="ED737F"/>
              </a:solidFill>
              <a:latin typeface="Calibri" panose="020F0502020204030204" pitchFamily="34" charset="0"/>
              <a:cs typeface="Calibri" panose="020F0502020204030204" pitchFamily="34" charset="0"/>
            </a:endParaRPr>
          </a:p>
        </p:txBody>
      </p:sp>
      <p:sp>
        <p:nvSpPr>
          <p:cNvPr id="16394" name="Oval 47">
            <a:extLst>
              <a:ext uri="{FF2B5EF4-FFF2-40B4-BE49-F238E27FC236}">
                <a16:creationId xmlns:a16="http://schemas.microsoft.com/office/drawing/2014/main" id="{1E42E012-7AA7-4C8D-9113-4045C91EA2FA}"/>
              </a:ext>
            </a:extLst>
          </p:cNvPr>
          <p:cNvSpPr>
            <a:spLocks noChangeArrowheads="1"/>
          </p:cNvSpPr>
          <p:nvPr/>
        </p:nvSpPr>
        <p:spPr bwMode="auto">
          <a:xfrm>
            <a:off x="8424863" y="4648200"/>
            <a:ext cx="927100" cy="879475"/>
          </a:xfrm>
          <a:prstGeom prst="ellipse">
            <a:avLst/>
          </a:prstGeom>
          <a:solidFill>
            <a:srgbClr val="0F5366"/>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cxnSp>
        <p:nvCxnSpPr>
          <p:cNvPr id="16395" name="Straight Connector 49">
            <a:extLst>
              <a:ext uri="{FF2B5EF4-FFF2-40B4-BE49-F238E27FC236}">
                <a16:creationId xmlns:a16="http://schemas.microsoft.com/office/drawing/2014/main" id="{4CABAD21-1B15-47EB-B22E-D6E74C4E20C1}"/>
              </a:ext>
            </a:extLst>
          </p:cNvPr>
          <p:cNvCxnSpPr>
            <a:cxnSpLocks noChangeShapeType="1"/>
          </p:cNvCxnSpPr>
          <p:nvPr/>
        </p:nvCxnSpPr>
        <p:spPr bwMode="auto">
          <a:xfrm>
            <a:off x="7720013" y="5562600"/>
            <a:ext cx="2338387" cy="0"/>
          </a:xfrm>
          <a:prstGeom prst="line">
            <a:avLst/>
          </a:prstGeom>
          <a:noFill/>
          <a:ln w="76200" algn="ctr">
            <a:solidFill>
              <a:srgbClr val="F58888"/>
            </a:solidFill>
            <a:round/>
            <a:headEnd/>
            <a:tailEnd/>
          </a:ln>
          <a:extLst>
            <a:ext uri="{909E8E84-426E-40DD-AFC4-6F175D3DCCD1}">
              <a14:hiddenFill xmlns:a14="http://schemas.microsoft.com/office/drawing/2010/main">
                <a:noFill/>
              </a14:hiddenFill>
            </a:ext>
          </a:extLst>
        </p:spPr>
      </p:cxnSp>
      <p:sp>
        <p:nvSpPr>
          <p:cNvPr id="10" name="Oval 11">
            <a:extLst>
              <a:ext uri="{FF2B5EF4-FFF2-40B4-BE49-F238E27FC236}">
                <a16:creationId xmlns:a16="http://schemas.microsoft.com/office/drawing/2014/main" id="{D4E52498-E93D-4577-9E68-7765A6531B9E}"/>
              </a:ext>
            </a:extLst>
          </p:cNvPr>
          <p:cNvSpPr>
            <a:spLocks noChangeArrowheads="1"/>
          </p:cNvSpPr>
          <p:nvPr/>
        </p:nvSpPr>
        <p:spPr bwMode="auto">
          <a:xfrm>
            <a:off x="8863013" y="4972050"/>
            <a:ext cx="92075" cy="92075"/>
          </a:xfrm>
          <a:prstGeom prst="ellipse">
            <a:avLst/>
          </a:prstGeom>
          <a:solidFill>
            <a:schemeClr val="bg1"/>
          </a:solidFill>
          <a:ln w="9525" algn="ctr">
            <a:solidFill>
              <a:schemeClr val="bg1"/>
            </a:solidFill>
            <a:round/>
            <a:headEnd/>
            <a:tailEnd/>
          </a:ln>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cxnSp>
        <p:nvCxnSpPr>
          <p:cNvPr id="11" name="Straight Arrow Connector 13">
            <a:extLst>
              <a:ext uri="{FF2B5EF4-FFF2-40B4-BE49-F238E27FC236}">
                <a16:creationId xmlns:a16="http://schemas.microsoft.com/office/drawing/2014/main" id="{9C31D5AD-FDBC-4547-B9FA-5A52C81C8B7E}"/>
              </a:ext>
            </a:extLst>
          </p:cNvPr>
          <p:cNvCxnSpPr>
            <a:cxnSpLocks/>
          </p:cNvCxnSpPr>
          <p:nvPr/>
        </p:nvCxnSpPr>
        <p:spPr bwMode="auto">
          <a:xfrm flipV="1">
            <a:off x="8915400" y="4059238"/>
            <a:ext cx="12700" cy="912812"/>
          </a:xfrm>
          <a:prstGeom prst="straightConnector1">
            <a:avLst/>
          </a:prstGeom>
          <a:noFill/>
          <a:ln w="38100" algn="ctr">
            <a:solidFill>
              <a:srgbClr val="FD0101"/>
            </a:solidFill>
            <a:round/>
            <a:headEnd/>
            <a:tailEnd type="triangle" w="med" len="med"/>
          </a:ln>
          <a:extLst>
            <a:ext uri="{909E8E84-426E-40DD-AFC4-6F175D3DCCD1}">
              <a14:hiddenFill xmlns:a14="http://schemas.microsoft.com/office/drawing/2010/main">
                <a:noFill/>
              </a14:hiddenFill>
            </a:ext>
          </a:extLst>
        </p:spPr>
      </p:cxnSp>
      <p:sp>
        <p:nvSpPr>
          <p:cNvPr id="12" name="Oval 14">
            <a:extLst>
              <a:ext uri="{FF2B5EF4-FFF2-40B4-BE49-F238E27FC236}">
                <a16:creationId xmlns:a16="http://schemas.microsoft.com/office/drawing/2014/main" id="{94045706-DFD2-4022-B408-825960B3114B}"/>
              </a:ext>
            </a:extLst>
          </p:cNvPr>
          <p:cNvSpPr>
            <a:spLocks noChangeArrowheads="1"/>
          </p:cNvSpPr>
          <p:nvPr/>
        </p:nvSpPr>
        <p:spPr bwMode="auto">
          <a:xfrm>
            <a:off x="8875713" y="4495800"/>
            <a:ext cx="92075" cy="92075"/>
          </a:xfrm>
          <a:prstGeom prst="ellipse">
            <a:avLst/>
          </a:prstGeom>
          <a:solidFill>
            <a:srgbClr val="9A0000"/>
          </a:solidFill>
          <a:ln w="9525" algn="ctr">
            <a:solidFill>
              <a:srgbClr val="9A0000"/>
            </a:solidFill>
            <a:round/>
            <a:headEnd/>
            <a:tailEnd/>
          </a:ln>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3" name="TextBox 15">
            <a:extLst>
              <a:ext uri="{FF2B5EF4-FFF2-40B4-BE49-F238E27FC236}">
                <a16:creationId xmlns:a16="http://schemas.microsoft.com/office/drawing/2014/main" id="{C9BCD13C-79A1-4DEC-9F06-E1CE77991176}"/>
              </a:ext>
            </a:extLst>
          </p:cNvPr>
          <p:cNvSpPr txBox="1">
            <a:spLocks noChangeArrowheads="1"/>
          </p:cNvSpPr>
          <p:nvPr/>
        </p:nvSpPr>
        <p:spPr bwMode="auto">
          <a:xfrm>
            <a:off x="8988425" y="3886200"/>
            <a:ext cx="612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800" b="1">
                <a:solidFill>
                  <a:srgbClr val="FD0101"/>
                </a:solidFill>
                <a:latin typeface="Calibri" panose="020F0502020204030204" pitchFamily="34" charset="0"/>
                <a:cs typeface="Calibri" panose="020F0502020204030204" pitchFamily="34" charset="0"/>
              </a:rPr>
              <a:t>N</a:t>
            </a:r>
          </a:p>
        </p:txBody>
      </p:sp>
      <p:cxnSp>
        <p:nvCxnSpPr>
          <p:cNvPr id="14" name="Straight Arrow Connector 11">
            <a:extLst>
              <a:ext uri="{FF2B5EF4-FFF2-40B4-BE49-F238E27FC236}">
                <a16:creationId xmlns:a16="http://schemas.microsoft.com/office/drawing/2014/main" id="{53D20E34-FBB1-4961-A796-311DAEC87B33}"/>
              </a:ext>
            </a:extLst>
          </p:cNvPr>
          <p:cNvCxnSpPr>
            <a:cxnSpLocks/>
          </p:cNvCxnSpPr>
          <p:nvPr/>
        </p:nvCxnSpPr>
        <p:spPr bwMode="auto">
          <a:xfrm>
            <a:off x="9080500" y="3911600"/>
            <a:ext cx="274638" cy="0"/>
          </a:xfrm>
          <a:prstGeom prst="straightConnector1">
            <a:avLst/>
          </a:prstGeom>
          <a:ln w="38100">
            <a:solidFill>
              <a:srgbClr val="FD0101"/>
            </a:solidFill>
            <a:headEnd/>
            <a:tailEnd type="triangle" w="med" len="med"/>
          </a:ln>
        </p:spPr>
        <p:style>
          <a:lnRef idx="1">
            <a:schemeClr val="dk1"/>
          </a:lnRef>
          <a:fillRef idx="0">
            <a:schemeClr val="dk1"/>
          </a:fillRef>
          <a:effectRef idx="0">
            <a:schemeClr val="dk1"/>
          </a:effectRef>
          <a:fontRef idx="minor">
            <a:schemeClr val="tx1"/>
          </a:fontRef>
        </p:style>
      </p:cxnSp>
      <p:sp>
        <p:nvSpPr>
          <p:cNvPr id="15" name="TextBox 17">
            <a:extLst>
              <a:ext uri="{FF2B5EF4-FFF2-40B4-BE49-F238E27FC236}">
                <a16:creationId xmlns:a16="http://schemas.microsoft.com/office/drawing/2014/main" id="{58A1F4B9-6351-45A0-94DC-2247BA88239A}"/>
              </a:ext>
            </a:extLst>
          </p:cNvPr>
          <p:cNvSpPr txBox="1">
            <a:spLocks noChangeArrowheads="1"/>
          </p:cNvSpPr>
          <p:nvPr/>
        </p:nvSpPr>
        <p:spPr bwMode="auto">
          <a:xfrm>
            <a:off x="8494713" y="4714875"/>
            <a:ext cx="612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800" b="1">
                <a:solidFill>
                  <a:schemeClr val="bg1"/>
                </a:solidFill>
                <a:latin typeface="Calibri" panose="020F0502020204030204" pitchFamily="34" charset="0"/>
                <a:cs typeface="Calibri" panose="020F0502020204030204" pitchFamily="34" charset="0"/>
              </a:rPr>
              <a:t>A</a:t>
            </a:r>
          </a:p>
        </p:txBody>
      </p:sp>
      <p:cxnSp>
        <p:nvCxnSpPr>
          <p:cNvPr id="51" name="Straight Arrow Connector 13">
            <a:extLst>
              <a:ext uri="{FF2B5EF4-FFF2-40B4-BE49-F238E27FC236}">
                <a16:creationId xmlns:a16="http://schemas.microsoft.com/office/drawing/2014/main" id="{1569BEB3-2478-4484-8FBC-F4A7E7E82A5C}"/>
              </a:ext>
            </a:extLst>
          </p:cNvPr>
          <p:cNvCxnSpPr>
            <a:cxnSpLocks/>
          </p:cNvCxnSpPr>
          <p:nvPr/>
        </p:nvCxnSpPr>
        <p:spPr bwMode="auto">
          <a:xfrm flipH="1">
            <a:off x="8891588" y="5057775"/>
            <a:ext cx="22225" cy="985838"/>
          </a:xfrm>
          <a:prstGeom prst="straightConnector1">
            <a:avLst/>
          </a:prstGeom>
          <a:noFill/>
          <a:ln w="38100" algn="ctr">
            <a:solidFill>
              <a:srgbClr val="FFC000"/>
            </a:solidFill>
            <a:round/>
            <a:headEnd/>
            <a:tailEnd type="triangle" w="med" len="med"/>
          </a:ln>
          <a:extLst>
            <a:ext uri="{909E8E84-426E-40DD-AFC4-6F175D3DCCD1}">
              <a14:hiddenFill xmlns:a14="http://schemas.microsoft.com/office/drawing/2010/main">
                <a:noFill/>
              </a14:hiddenFill>
            </a:ext>
          </a:extLst>
        </p:spPr>
      </p:cxnSp>
      <p:sp>
        <p:nvSpPr>
          <p:cNvPr id="53" name="Oval 14">
            <a:extLst>
              <a:ext uri="{FF2B5EF4-FFF2-40B4-BE49-F238E27FC236}">
                <a16:creationId xmlns:a16="http://schemas.microsoft.com/office/drawing/2014/main" id="{9D0CD991-24CD-493F-A807-12E848B8CA47}"/>
              </a:ext>
            </a:extLst>
          </p:cNvPr>
          <p:cNvSpPr>
            <a:spLocks noChangeArrowheads="1"/>
          </p:cNvSpPr>
          <p:nvPr/>
        </p:nvSpPr>
        <p:spPr bwMode="auto">
          <a:xfrm>
            <a:off x="8843963" y="5435600"/>
            <a:ext cx="90487" cy="92075"/>
          </a:xfrm>
          <a:prstGeom prst="ellipse">
            <a:avLst/>
          </a:prstGeom>
          <a:solidFill>
            <a:srgbClr val="9A0000"/>
          </a:solidFill>
          <a:ln w="9525" algn="ctr">
            <a:solidFill>
              <a:srgbClr val="9A0000"/>
            </a:solidFill>
            <a:round/>
            <a:headEnd/>
            <a:tailEnd/>
          </a:ln>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54" name="TextBox 15">
            <a:extLst>
              <a:ext uri="{FF2B5EF4-FFF2-40B4-BE49-F238E27FC236}">
                <a16:creationId xmlns:a16="http://schemas.microsoft.com/office/drawing/2014/main" id="{A9136374-AB0C-4E88-B482-62C106730DA4}"/>
              </a:ext>
            </a:extLst>
          </p:cNvPr>
          <p:cNvSpPr txBox="1">
            <a:spLocks noChangeArrowheads="1"/>
          </p:cNvSpPr>
          <p:nvPr/>
        </p:nvSpPr>
        <p:spPr bwMode="auto">
          <a:xfrm>
            <a:off x="9107488" y="5846763"/>
            <a:ext cx="612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800" b="1">
                <a:solidFill>
                  <a:srgbClr val="FD0101"/>
                </a:solidFill>
                <a:latin typeface="Calibri" panose="020F0502020204030204" pitchFamily="34" charset="0"/>
                <a:cs typeface="Calibri" panose="020F0502020204030204" pitchFamily="34" charset="0"/>
              </a:rPr>
              <a:t>P</a:t>
            </a:r>
          </a:p>
        </p:txBody>
      </p:sp>
      <p:cxnSp>
        <p:nvCxnSpPr>
          <p:cNvPr id="55" name="Straight Arrow Connector 11">
            <a:extLst>
              <a:ext uri="{FF2B5EF4-FFF2-40B4-BE49-F238E27FC236}">
                <a16:creationId xmlns:a16="http://schemas.microsoft.com/office/drawing/2014/main" id="{DD057365-72C5-4EE9-95B1-C9B7A29D082A}"/>
              </a:ext>
            </a:extLst>
          </p:cNvPr>
          <p:cNvCxnSpPr>
            <a:cxnSpLocks/>
          </p:cNvCxnSpPr>
          <p:nvPr/>
        </p:nvCxnSpPr>
        <p:spPr bwMode="auto">
          <a:xfrm>
            <a:off x="9196388" y="5846763"/>
            <a:ext cx="274637" cy="0"/>
          </a:xfrm>
          <a:prstGeom prst="straightConnector1">
            <a:avLst/>
          </a:prstGeom>
          <a:ln w="38100">
            <a:solidFill>
              <a:srgbClr val="FD0101"/>
            </a:solidFill>
            <a:headEnd/>
            <a:tailEnd type="triangle" w="med" len="med"/>
          </a:ln>
        </p:spPr>
        <p:style>
          <a:lnRef idx="1">
            <a:schemeClr val="dk1"/>
          </a:lnRef>
          <a:fillRef idx="0">
            <a:schemeClr val="dk1"/>
          </a:fillRef>
          <a:effectRef idx="0">
            <a:schemeClr val="dk1"/>
          </a:effectRef>
          <a:fontRef idx="minor">
            <a:schemeClr val="tx1"/>
          </a:fontRef>
        </p:style>
      </p:cxnSp>
      <p:grpSp>
        <p:nvGrpSpPr>
          <p:cNvPr id="56" name="Group 55">
            <a:extLst>
              <a:ext uri="{FF2B5EF4-FFF2-40B4-BE49-F238E27FC236}">
                <a16:creationId xmlns:a16="http://schemas.microsoft.com/office/drawing/2014/main" id="{414C8897-4F4F-4D2F-A297-172D96CC74FE}"/>
              </a:ext>
            </a:extLst>
          </p:cNvPr>
          <p:cNvGrpSpPr>
            <a:grpSpLocks/>
          </p:cNvGrpSpPr>
          <p:nvPr/>
        </p:nvGrpSpPr>
        <p:grpSpPr bwMode="auto">
          <a:xfrm rot="5400000">
            <a:off x="10304463" y="4649787"/>
            <a:ext cx="495300" cy="333375"/>
            <a:chOff x="8991600" y="5334000"/>
            <a:chExt cx="762000" cy="182880"/>
          </a:xfrm>
        </p:grpSpPr>
        <p:cxnSp>
          <p:nvCxnSpPr>
            <p:cNvPr id="16409" name="Straight Connector 15">
              <a:extLst>
                <a:ext uri="{FF2B5EF4-FFF2-40B4-BE49-F238E27FC236}">
                  <a16:creationId xmlns:a16="http://schemas.microsoft.com/office/drawing/2014/main" id="{DCE4A159-D3ED-47E8-B8BC-EF59B6A491A5}"/>
                </a:ext>
              </a:extLst>
            </p:cNvPr>
            <p:cNvCxnSpPr>
              <a:cxnSpLocks/>
            </p:cNvCxnSpPr>
            <p:nvPr/>
          </p:nvCxnSpPr>
          <p:spPr bwMode="auto">
            <a:xfrm>
              <a:off x="8998650" y="5426138"/>
              <a:ext cx="731516" cy="0"/>
            </a:xfrm>
            <a:prstGeom prst="line">
              <a:avLst/>
            </a:prstGeom>
            <a:noFill/>
            <a:ln w="38100" algn="ctr">
              <a:solidFill>
                <a:srgbClr val="FE4D21"/>
              </a:solidFill>
              <a:round/>
              <a:headEnd/>
              <a:tailEnd/>
            </a:ln>
            <a:extLst>
              <a:ext uri="{909E8E84-426E-40DD-AFC4-6F175D3DCCD1}">
                <a14:hiddenFill xmlns:a14="http://schemas.microsoft.com/office/drawing/2010/main">
                  <a:noFill/>
                </a14:hiddenFill>
              </a:ext>
            </a:extLst>
          </p:spPr>
        </p:cxnSp>
        <p:grpSp>
          <p:nvGrpSpPr>
            <p:cNvPr id="16410" name="Group 16">
              <a:extLst>
                <a:ext uri="{FF2B5EF4-FFF2-40B4-BE49-F238E27FC236}">
                  <a16:creationId xmlns:a16="http://schemas.microsoft.com/office/drawing/2014/main" id="{BEFC5F8F-E9D7-42D9-9DA4-5FE595471CA7}"/>
                </a:ext>
              </a:extLst>
            </p:cNvPr>
            <p:cNvGrpSpPr>
              <a:grpSpLocks/>
            </p:cNvGrpSpPr>
            <p:nvPr/>
          </p:nvGrpSpPr>
          <p:grpSpPr bwMode="auto">
            <a:xfrm>
              <a:off x="8991600" y="5334000"/>
              <a:ext cx="762000" cy="182880"/>
              <a:chOff x="8991600" y="5334000"/>
              <a:chExt cx="762000" cy="182880"/>
            </a:xfrm>
          </p:grpSpPr>
          <p:cxnSp>
            <p:nvCxnSpPr>
              <p:cNvPr id="59" name="Straight Connector 58">
                <a:extLst>
                  <a:ext uri="{FF2B5EF4-FFF2-40B4-BE49-F238E27FC236}">
                    <a16:creationId xmlns:a16="http://schemas.microsoft.com/office/drawing/2014/main" id="{2D937BE2-F24A-4077-B83D-54DB0AB0014D}"/>
                  </a:ext>
                </a:extLst>
              </p:cNvPr>
              <p:cNvCxnSpPr/>
              <p:nvPr/>
            </p:nvCxnSpPr>
            <p:spPr bwMode="auto">
              <a:xfrm>
                <a:off x="8991600" y="5334000"/>
                <a:ext cx="0" cy="182880"/>
              </a:xfrm>
              <a:prstGeom prst="line">
                <a:avLst/>
              </a:prstGeom>
              <a:ln w="57150">
                <a:solidFill>
                  <a:srgbClr val="FE4D2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8E56369-E208-44BE-9E65-EB6C5A102126}"/>
                  </a:ext>
                </a:extLst>
              </p:cNvPr>
              <p:cNvCxnSpPr/>
              <p:nvPr/>
            </p:nvCxnSpPr>
            <p:spPr bwMode="auto">
              <a:xfrm>
                <a:off x="9753600" y="5334000"/>
                <a:ext cx="0" cy="182880"/>
              </a:xfrm>
              <a:prstGeom prst="line">
                <a:avLst/>
              </a:prstGeom>
              <a:ln w="57150">
                <a:solidFill>
                  <a:srgbClr val="FE4D2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61" name="TextBox 60">
            <a:extLst>
              <a:ext uri="{FF2B5EF4-FFF2-40B4-BE49-F238E27FC236}">
                <a16:creationId xmlns:a16="http://schemas.microsoft.com/office/drawing/2014/main" id="{947CD455-3929-412F-8A5F-9055CE1EA156}"/>
              </a:ext>
            </a:extLst>
          </p:cNvPr>
          <p:cNvSpPr txBox="1"/>
          <p:nvPr/>
        </p:nvSpPr>
        <p:spPr>
          <a:xfrm>
            <a:off x="9720263" y="4595813"/>
            <a:ext cx="979487" cy="430212"/>
          </a:xfrm>
          <a:prstGeom prst="rect">
            <a:avLst/>
          </a:prstGeom>
          <a:noFill/>
        </p:spPr>
        <p:txBody>
          <a:bodyPr>
            <a:spAutoFit/>
          </a:bodyPr>
          <a:lstStyle/>
          <a:p>
            <a:pPr>
              <a:defRPr/>
            </a:pPr>
            <a:r>
              <a:rPr lang="en-GB" sz="2200" b="1">
                <a:solidFill>
                  <a:schemeClr val="accent1">
                    <a:lumMod val="10000"/>
                  </a:schemeClr>
                </a:solidFill>
                <a:latin typeface="Calibri" panose="020F0502020204030204" pitchFamily="34" charset="0"/>
                <a:cs typeface="Calibri" panose="020F0502020204030204" pitchFamily="34" charset="0"/>
              </a:rPr>
              <a:t>2,5 N</a:t>
            </a:r>
          </a:p>
        </p:txBody>
      </p:sp>
      <p:sp>
        <p:nvSpPr>
          <p:cNvPr id="62" name="TextBox 61">
            <a:extLst>
              <a:ext uri="{FF2B5EF4-FFF2-40B4-BE49-F238E27FC236}">
                <a16:creationId xmlns:a16="http://schemas.microsoft.com/office/drawing/2014/main" id="{F53B11EC-77E9-4D2E-83B0-84DDD5EEA863}"/>
              </a:ext>
            </a:extLst>
          </p:cNvPr>
          <p:cNvSpPr txBox="1"/>
          <p:nvPr/>
        </p:nvSpPr>
        <p:spPr>
          <a:xfrm>
            <a:off x="10577513" y="4568825"/>
            <a:ext cx="958850" cy="431800"/>
          </a:xfrm>
          <a:prstGeom prst="rect">
            <a:avLst/>
          </a:prstGeom>
          <a:noFill/>
        </p:spPr>
        <p:txBody>
          <a:bodyPr>
            <a:spAutoFit/>
          </a:bodyPr>
          <a:lstStyle/>
          <a:p>
            <a:pPr>
              <a:defRPr/>
            </a:pPr>
            <a:r>
              <a:rPr lang="en-GB" sz="2200" b="1">
                <a:solidFill>
                  <a:schemeClr val="accent1">
                    <a:lumMod val="10000"/>
                  </a:schemeClr>
                </a:solidFill>
                <a:latin typeface="Calibri" panose="020F0502020204030204" pitchFamily="34" charset="0"/>
                <a:cs typeface="Calibri" panose="020F0502020204030204" pitchFamily="34" charset="0"/>
              </a:rPr>
              <a:t>1 cm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par>
                                <p:cTn id="31" presetID="22" presetClass="entr" presetSubtype="1"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down)">
                                      <p:cBhvr>
                                        <p:cTn id="36" dur="500"/>
                                        <p:tgtEl>
                                          <p:spTgt spid="54"/>
                                        </p:tgtEl>
                                      </p:cBhvr>
                                    </p:animEffect>
                                  </p:childTnLst>
                                </p:cTn>
                              </p:par>
                              <p:par>
                                <p:cTn id="37" presetID="22" presetClass="entr" presetSubtype="4"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down)">
                                      <p:cBhvr>
                                        <p:cTn id="39" dur="500"/>
                                        <p:tgtEl>
                                          <p:spTgt spid="5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22" presetClass="entr" presetSubtype="4"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left)">
                                      <p:cBhvr>
                                        <p:cTn id="61" dur="500"/>
                                        <p:tgtEl>
                                          <p:spTgt spid="62"/>
                                        </p:tgtEl>
                                      </p:cBhvr>
                                    </p:animEffect>
                                  </p:childTnLst>
                                </p:cTn>
                              </p:par>
                              <p:par>
                                <p:cTn id="62" presetID="22" presetClass="entr" presetSubtype="1"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up)">
                                      <p:cBhvr>
                                        <p:cTn id="6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10" grpId="0" animBg="1"/>
      <p:bldP spid="12" grpId="0" animBg="1"/>
      <p:bldP spid="13" grpId="0"/>
      <p:bldP spid="15" grpId="0"/>
      <p:bldP spid="53" grpId="0" animBg="1"/>
      <p:bldP spid="54"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9944C59B-73AF-49A3-93AF-B0A3E6205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Rounded Corners 3">
            <a:extLst>
              <a:ext uri="{FF2B5EF4-FFF2-40B4-BE49-F238E27FC236}">
                <a16:creationId xmlns:a16="http://schemas.microsoft.com/office/drawing/2014/main" id="{9CDEFE43-94E9-4652-9708-361E2B5BACC2}"/>
              </a:ext>
            </a:extLst>
          </p:cNvPr>
          <p:cNvSpPr>
            <a:spLocks noChangeArrowheads="1"/>
          </p:cNvSpPr>
          <p:nvPr/>
        </p:nvSpPr>
        <p:spPr bwMode="auto">
          <a:xfrm>
            <a:off x="76200" y="1295400"/>
            <a:ext cx="11963400" cy="4495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7412" name="TextBox 9">
            <a:extLst>
              <a:ext uri="{FF2B5EF4-FFF2-40B4-BE49-F238E27FC236}">
                <a16:creationId xmlns:a16="http://schemas.microsoft.com/office/drawing/2014/main" id="{726B30FA-6970-4547-8436-D1293738D785}"/>
              </a:ext>
            </a:extLst>
          </p:cNvPr>
          <p:cNvSpPr txBox="1">
            <a:spLocks noChangeArrowheads="1"/>
          </p:cNvSpPr>
          <p:nvPr/>
        </p:nvSpPr>
        <p:spPr bwMode="auto">
          <a:xfrm>
            <a:off x="1079500" y="977900"/>
            <a:ext cx="10636250" cy="1697038"/>
          </a:xfrm>
          <a:prstGeom prst="rect">
            <a:avLst/>
          </a:prstGeom>
          <a:noFill/>
          <a:ln>
            <a:noFill/>
          </a:ln>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nSpc>
                <a:spcPct val="150000"/>
              </a:lnSpc>
              <a:spcBef>
                <a:spcPct val="0"/>
              </a:spcBef>
              <a:buFontTx/>
              <a:buNone/>
              <a:defRPr/>
            </a:pPr>
            <a:r>
              <a:rPr lang="en-GB" altLang="en-US" b="1">
                <a:solidFill>
                  <a:srgbClr val="B90424"/>
                </a:solidFill>
                <a:latin typeface="Calibri" panose="020F0502020204030204" pitchFamily="34" charset="0"/>
                <a:cs typeface="Calibri" panose="020F0502020204030204" pitchFamily="34" charset="0"/>
              </a:rPr>
              <a:t>Bài 2/ </a:t>
            </a:r>
            <a:r>
              <a:rPr lang="en-US" altLang="en-US" b="1">
                <a:solidFill>
                  <a:srgbClr val="252954"/>
                </a:solidFill>
                <a:latin typeface="Calibri" panose="020F0502020204030204" pitchFamily="34" charset="0"/>
                <a:cs typeface="Calibri" panose="020F0502020204030204" pitchFamily="34" charset="0"/>
              </a:rPr>
              <a:t>Hãy dựa trên khái niệm quán tính để trả lời các câu hỏi sau:</a:t>
            </a:r>
          </a:p>
          <a:p>
            <a:pPr marL="457200" indent="-457200">
              <a:lnSpc>
                <a:spcPct val="150000"/>
              </a:lnSpc>
              <a:spcBef>
                <a:spcPct val="0"/>
              </a:spcBef>
              <a:buFontTx/>
              <a:buAutoNum type="alphaLcParenR"/>
              <a:defRPr/>
            </a:pPr>
            <a:r>
              <a:rPr lang="en-US" altLang="en-US" b="1">
                <a:solidFill>
                  <a:srgbClr val="252954"/>
                </a:solidFill>
                <a:latin typeface="Calibri" panose="020F0502020204030204" pitchFamily="34" charset="0"/>
                <a:cs typeface="Calibri" panose="020F0502020204030204" pitchFamily="34" charset="0"/>
              </a:rPr>
              <a:t>Khi ôtô  đột ngột tang tốc, hành khách trên xe bị ngã về phía nào, vì sao?</a:t>
            </a:r>
          </a:p>
          <a:p>
            <a:pPr marL="457200" indent="-457200">
              <a:lnSpc>
                <a:spcPct val="150000"/>
              </a:lnSpc>
              <a:spcBef>
                <a:spcPct val="0"/>
              </a:spcBef>
              <a:buFontTx/>
              <a:buAutoNum type="alphaLcParenR"/>
              <a:defRPr/>
            </a:pPr>
            <a:r>
              <a:rPr lang="en-US" altLang="en-US" b="1">
                <a:solidFill>
                  <a:srgbClr val="252954"/>
                </a:solidFill>
                <a:latin typeface="Calibri" panose="020F0502020204030204" pitchFamily="34" charset="0"/>
                <a:cs typeface="Calibri" panose="020F0502020204030204" pitchFamily="34" charset="0"/>
              </a:rPr>
              <a:t>Khi đang đi bị vấp té, thân ng</a:t>
            </a:r>
            <a:r>
              <a:rPr lang="vi-VN" altLang="en-US" b="1">
                <a:solidFill>
                  <a:srgbClr val="252954"/>
                </a:solidFill>
                <a:latin typeface="Calibri" panose="020F0502020204030204" pitchFamily="34" charset="0"/>
                <a:cs typeface="Calibri" panose="020F0502020204030204" pitchFamily="34" charset="0"/>
              </a:rPr>
              <a:t>ư</a:t>
            </a:r>
            <a:r>
              <a:rPr lang="en-US" altLang="en-US" b="1">
                <a:solidFill>
                  <a:srgbClr val="252954"/>
                </a:solidFill>
                <a:latin typeface="Calibri" panose="020F0502020204030204" pitchFamily="34" charset="0"/>
                <a:cs typeface="Calibri" panose="020F0502020204030204" pitchFamily="34" charset="0"/>
              </a:rPr>
              <a:t>ời ta bị ngã chúi về phía nào? Tại sao?</a:t>
            </a:r>
            <a:endParaRPr lang="en-GB" altLang="en-US" b="1">
              <a:solidFill>
                <a:srgbClr val="252954"/>
              </a:solidFill>
              <a:latin typeface="Calibri" panose="020F0502020204030204" pitchFamily="34" charset="0"/>
              <a:cs typeface="Calibri" panose="020F0502020204030204" pitchFamily="34" charset="0"/>
            </a:endParaRPr>
          </a:p>
        </p:txBody>
      </p:sp>
      <p:sp>
        <p:nvSpPr>
          <p:cNvPr id="17413" name="Rectangle 7">
            <a:extLst>
              <a:ext uri="{FF2B5EF4-FFF2-40B4-BE49-F238E27FC236}">
                <a16:creationId xmlns:a16="http://schemas.microsoft.com/office/drawing/2014/main" id="{CFFA1EEC-BC93-428F-ADE1-DA4ABC86A0FB}"/>
              </a:ext>
            </a:extLst>
          </p:cNvPr>
          <p:cNvSpPr>
            <a:spLocks noChangeArrowheads="1"/>
          </p:cNvSpPr>
          <p:nvPr/>
        </p:nvSpPr>
        <p:spPr bwMode="auto">
          <a:xfrm>
            <a:off x="1143000" y="266700"/>
            <a:ext cx="3810000" cy="646113"/>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7414" name="TextBox 8">
            <a:extLst>
              <a:ext uri="{FF2B5EF4-FFF2-40B4-BE49-F238E27FC236}">
                <a16:creationId xmlns:a16="http://schemas.microsoft.com/office/drawing/2014/main" id="{B05D273F-83B4-45FC-AD06-51F56983C4C1}"/>
              </a:ext>
            </a:extLst>
          </p:cNvPr>
          <p:cNvSpPr txBox="1">
            <a:spLocks noChangeArrowheads="1"/>
          </p:cNvSpPr>
          <p:nvPr/>
        </p:nvSpPr>
        <p:spPr bwMode="auto">
          <a:xfrm>
            <a:off x="814388" y="165100"/>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600" b="1">
                <a:solidFill>
                  <a:srgbClr val="B90424"/>
                </a:solidFill>
                <a:latin typeface="Calibri" panose="020F0502020204030204" pitchFamily="34" charset="0"/>
                <a:cs typeface="Calibri" panose="020F0502020204030204" pitchFamily="34" charset="0"/>
              </a:rPr>
              <a:t>IV. Vận dụng</a:t>
            </a:r>
          </a:p>
        </p:txBody>
      </p:sp>
      <p:sp>
        <p:nvSpPr>
          <p:cNvPr id="7" name="TextBox 9">
            <a:extLst>
              <a:ext uri="{FF2B5EF4-FFF2-40B4-BE49-F238E27FC236}">
                <a16:creationId xmlns:a16="http://schemas.microsoft.com/office/drawing/2014/main" id="{9A43E2F9-E886-4CA4-B13A-4ABCB13BC81E}"/>
              </a:ext>
            </a:extLst>
          </p:cNvPr>
          <p:cNvSpPr txBox="1">
            <a:spLocks noChangeArrowheads="1"/>
          </p:cNvSpPr>
          <p:nvPr/>
        </p:nvSpPr>
        <p:spPr bwMode="auto">
          <a:xfrm>
            <a:off x="569913" y="2965450"/>
            <a:ext cx="10975975" cy="3359150"/>
          </a:xfrm>
          <a:prstGeom prst="rect">
            <a:avLst/>
          </a:prstGeom>
          <a:noFill/>
          <a:ln>
            <a:noFill/>
          </a:ln>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a:lnSpc>
                <a:spcPct val="150000"/>
              </a:lnSpc>
              <a:spcBef>
                <a:spcPct val="0"/>
              </a:spcBef>
              <a:buFontTx/>
              <a:buNone/>
              <a:defRPr/>
            </a:pPr>
            <a:r>
              <a:rPr lang="en-GB" altLang="en-US" b="1">
                <a:solidFill>
                  <a:srgbClr val="B90424"/>
                </a:solidFill>
                <a:latin typeface="Calibri" panose="020F0502020204030204" pitchFamily="34" charset="0"/>
                <a:cs typeface="Calibri" panose="020F0502020204030204" pitchFamily="34" charset="0"/>
              </a:rPr>
              <a:t>Trả l</a:t>
            </a:r>
            <a:r>
              <a:rPr lang="en-US" altLang="en-US" b="1">
                <a:solidFill>
                  <a:srgbClr val="B90424"/>
                </a:solidFill>
                <a:latin typeface="Calibri" panose="020F0502020204030204" pitchFamily="34" charset="0"/>
                <a:cs typeface="Calibri" panose="020F0502020204030204" pitchFamily="34" charset="0"/>
              </a:rPr>
              <a:t>ời </a:t>
            </a:r>
            <a:endParaRPr lang="en-GB" altLang="en-US" b="1">
              <a:solidFill>
                <a:srgbClr val="B90424"/>
              </a:solidFill>
              <a:latin typeface="Calibri" panose="020F0502020204030204" pitchFamily="34" charset="0"/>
              <a:cs typeface="Calibri" panose="020F0502020204030204" pitchFamily="34" charset="0"/>
            </a:endParaRPr>
          </a:p>
          <a:p>
            <a:pPr marL="457200" indent="-457200" algn="just">
              <a:lnSpc>
                <a:spcPct val="150000"/>
              </a:lnSpc>
              <a:spcBef>
                <a:spcPct val="0"/>
              </a:spcBef>
              <a:buFontTx/>
              <a:buAutoNum type="alphaLcParenR"/>
              <a:defRPr/>
            </a:pPr>
            <a:r>
              <a:rPr lang="en-US" altLang="en-US" b="1">
                <a:solidFill>
                  <a:srgbClr val="0070C0"/>
                </a:solidFill>
                <a:latin typeface="Calibri" panose="020F0502020204030204" pitchFamily="34" charset="0"/>
                <a:cs typeface="Calibri" panose="020F0502020204030204" pitchFamily="34" charset="0"/>
              </a:rPr>
              <a:t>Khi ôtô  đột ngột thắng gấp, hành khách trên xe bị ngã về phía sau. Vì do quán tính hành khách vẫn còn theo tốc độ cũ ch</a:t>
            </a:r>
            <a:r>
              <a:rPr lang="vi-VN" altLang="en-US" b="1">
                <a:solidFill>
                  <a:srgbClr val="0070C0"/>
                </a:solidFill>
                <a:latin typeface="Calibri" panose="020F0502020204030204" pitchFamily="34" charset="0"/>
                <a:cs typeface="Calibri" panose="020F0502020204030204" pitchFamily="34" charset="0"/>
              </a:rPr>
              <a:t>ư</a:t>
            </a:r>
            <a:r>
              <a:rPr lang="en-US" altLang="en-US" b="1">
                <a:solidFill>
                  <a:srgbClr val="0070C0"/>
                </a:solidFill>
                <a:latin typeface="Calibri" panose="020F0502020204030204" pitchFamily="34" charset="0"/>
                <a:cs typeface="Calibri" panose="020F0502020204030204" pitchFamily="34" charset="0"/>
              </a:rPr>
              <a:t>a kịp thay đổi tốc độ theo xe.</a:t>
            </a:r>
          </a:p>
          <a:p>
            <a:pPr marL="457200" indent="-457200" algn="just">
              <a:lnSpc>
                <a:spcPct val="150000"/>
              </a:lnSpc>
              <a:spcBef>
                <a:spcPct val="0"/>
              </a:spcBef>
              <a:buFontTx/>
              <a:buAutoNum type="alphaLcParenR"/>
              <a:defRPr/>
            </a:pPr>
            <a:r>
              <a:rPr lang="en-US" altLang="en-US" b="1">
                <a:solidFill>
                  <a:srgbClr val="FE8E12"/>
                </a:solidFill>
                <a:latin typeface="Calibri" panose="020F0502020204030204" pitchFamily="34" charset="0"/>
                <a:cs typeface="Calibri" panose="020F0502020204030204" pitchFamily="34" charset="0"/>
              </a:rPr>
              <a:t>Khi đang đi bị vấp té, thân ng</a:t>
            </a:r>
            <a:r>
              <a:rPr lang="vi-VN" altLang="en-US" b="1">
                <a:solidFill>
                  <a:srgbClr val="FE8E12"/>
                </a:solidFill>
                <a:latin typeface="Calibri" panose="020F0502020204030204" pitchFamily="34" charset="0"/>
                <a:cs typeface="Calibri" panose="020F0502020204030204" pitchFamily="34" charset="0"/>
              </a:rPr>
              <a:t>ư</a:t>
            </a:r>
            <a:r>
              <a:rPr lang="en-US" altLang="en-US" b="1">
                <a:solidFill>
                  <a:srgbClr val="FE8E12"/>
                </a:solidFill>
                <a:latin typeface="Calibri" panose="020F0502020204030204" pitchFamily="34" charset="0"/>
                <a:cs typeface="Calibri" panose="020F0502020204030204" pitchFamily="34" charset="0"/>
              </a:rPr>
              <a:t>ời ta bị ngã chúi về phía về phía tr</a:t>
            </a:r>
            <a:r>
              <a:rPr lang="vi-VN" altLang="en-US" b="1">
                <a:solidFill>
                  <a:srgbClr val="FE8E12"/>
                </a:solidFill>
                <a:latin typeface="Calibri" panose="020F0502020204030204" pitchFamily="34" charset="0"/>
                <a:cs typeface="Calibri" panose="020F0502020204030204" pitchFamily="34" charset="0"/>
              </a:rPr>
              <a:t>ư</a:t>
            </a:r>
            <a:r>
              <a:rPr lang="en-US" altLang="en-US" b="1">
                <a:solidFill>
                  <a:srgbClr val="FE8E12"/>
                </a:solidFill>
                <a:latin typeface="Calibri" panose="020F0502020204030204" pitchFamily="34" charset="0"/>
                <a:cs typeface="Calibri" panose="020F0502020204030204" pitchFamily="34" charset="0"/>
              </a:rPr>
              <a:t>ớc. Vì do quán tính thân ng</a:t>
            </a:r>
            <a:r>
              <a:rPr lang="vi-VN" altLang="en-US" b="1">
                <a:solidFill>
                  <a:srgbClr val="FE8E12"/>
                </a:solidFill>
                <a:latin typeface="Calibri" panose="020F0502020204030204" pitchFamily="34" charset="0"/>
                <a:cs typeface="Calibri" panose="020F0502020204030204" pitchFamily="34" charset="0"/>
              </a:rPr>
              <a:t>ư</a:t>
            </a:r>
            <a:r>
              <a:rPr lang="en-US" altLang="en-US" b="1">
                <a:solidFill>
                  <a:srgbClr val="FE8E12"/>
                </a:solidFill>
                <a:latin typeface="Calibri" panose="020F0502020204030204" pitchFamily="34" charset="0"/>
                <a:cs typeface="Calibri" panose="020F0502020204030204" pitchFamily="34" charset="0"/>
              </a:rPr>
              <a:t>ời vẫn còn theo tốc độ cũ ch</a:t>
            </a:r>
            <a:r>
              <a:rPr lang="vi-VN" altLang="en-US" b="1">
                <a:solidFill>
                  <a:srgbClr val="FE8E12"/>
                </a:solidFill>
                <a:latin typeface="Calibri" panose="020F0502020204030204" pitchFamily="34" charset="0"/>
                <a:cs typeface="Calibri" panose="020F0502020204030204" pitchFamily="34" charset="0"/>
              </a:rPr>
              <a:t>ư</a:t>
            </a:r>
            <a:r>
              <a:rPr lang="en-US" altLang="en-US" b="1">
                <a:solidFill>
                  <a:srgbClr val="FE8E12"/>
                </a:solidFill>
                <a:latin typeface="Calibri" panose="020F0502020204030204" pitchFamily="34" charset="0"/>
                <a:cs typeface="Calibri" panose="020F0502020204030204" pitchFamily="34" charset="0"/>
              </a:rPr>
              <a:t>a kịp thay đổi tốc độ theo chân.</a:t>
            </a:r>
          </a:p>
          <a:p>
            <a:pPr marL="457200" indent="-457200" algn="just">
              <a:lnSpc>
                <a:spcPct val="150000"/>
              </a:lnSpc>
              <a:spcBef>
                <a:spcPct val="0"/>
              </a:spcBef>
              <a:buFontTx/>
              <a:buAutoNum type="alphaLcParenR"/>
              <a:defRPr/>
            </a:pPr>
            <a:endParaRPr lang="en-GB" altLang="en-US" b="1">
              <a:solidFill>
                <a:srgbClr val="252954"/>
              </a:solidFill>
              <a:latin typeface="Calibri" panose="020F0502020204030204" pitchFamily="34" charset="0"/>
              <a:cs typeface="Calibri" panose="020F050202020403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4">
            <a:extLst>
              <a:ext uri="{FF2B5EF4-FFF2-40B4-BE49-F238E27FC236}">
                <a16:creationId xmlns:a16="http://schemas.microsoft.com/office/drawing/2014/main" id="{D5D11B08-25EF-4928-A96D-8BECDF0ED80F}"/>
              </a:ext>
            </a:extLst>
          </p:cNvPr>
          <p:cNvGrpSpPr>
            <a:grpSpLocks/>
          </p:cNvGrpSpPr>
          <p:nvPr/>
        </p:nvGrpSpPr>
        <p:grpSpPr bwMode="auto">
          <a:xfrm>
            <a:off x="609600" y="1333500"/>
            <a:ext cx="11049000" cy="5186363"/>
            <a:chOff x="240" y="825"/>
            <a:chExt cx="5280" cy="3267"/>
          </a:xfrm>
        </p:grpSpPr>
        <p:sp>
          <p:nvSpPr>
            <p:cNvPr id="18469" name="AutoShape 15">
              <a:extLst>
                <a:ext uri="{FF2B5EF4-FFF2-40B4-BE49-F238E27FC236}">
                  <a16:creationId xmlns:a16="http://schemas.microsoft.com/office/drawing/2014/main" id="{75B700DF-4E60-4646-ABDD-3B57C3915984}"/>
                </a:ext>
              </a:extLst>
            </p:cNvPr>
            <p:cNvSpPr>
              <a:spLocks noChangeArrowheads="1"/>
            </p:cNvSpPr>
            <p:nvPr/>
          </p:nvSpPr>
          <p:spPr bwMode="auto">
            <a:xfrm>
              <a:off x="240" y="828"/>
              <a:ext cx="5280" cy="3264"/>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18470" name="Rectangle 16">
              <a:extLst>
                <a:ext uri="{FF2B5EF4-FFF2-40B4-BE49-F238E27FC236}">
                  <a16:creationId xmlns:a16="http://schemas.microsoft.com/office/drawing/2014/main" id="{82FAFB28-701F-4030-AE52-851F2961FE7F}"/>
                </a:ext>
              </a:extLst>
            </p:cNvPr>
            <p:cNvSpPr>
              <a:spLocks noChangeArrowheads="1"/>
            </p:cNvSpPr>
            <p:nvPr/>
          </p:nvSpPr>
          <p:spPr bwMode="auto">
            <a:xfrm>
              <a:off x="240" y="834"/>
              <a:ext cx="816" cy="62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18471" name="AutoShape 17">
              <a:extLst>
                <a:ext uri="{FF2B5EF4-FFF2-40B4-BE49-F238E27FC236}">
                  <a16:creationId xmlns:a16="http://schemas.microsoft.com/office/drawing/2014/main" id="{56869FC1-F5B5-407D-88F2-8E2BFB4C9E77}"/>
                </a:ext>
              </a:extLst>
            </p:cNvPr>
            <p:cNvSpPr>
              <a:spLocks noChangeArrowheads="1"/>
            </p:cNvSpPr>
            <p:nvPr/>
          </p:nvSpPr>
          <p:spPr bwMode="auto">
            <a:xfrm>
              <a:off x="240" y="3225"/>
              <a:ext cx="921" cy="864"/>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18472" name="AutoShape 18">
              <a:extLst>
                <a:ext uri="{FF2B5EF4-FFF2-40B4-BE49-F238E27FC236}">
                  <a16:creationId xmlns:a16="http://schemas.microsoft.com/office/drawing/2014/main" id="{DF6BAE5C-E787-4356-BC85-CCB2BEDB9E67}"/>
                </a:ext>
              </a:extLst>
            </p:cNvPr>
            <p:cNvSpPr>
              <a:spLocks noChangeArrowheads="1"/>
            </p:cNvSpPr>
            <p:nvPr/>
          </p:nvSpPr>
          <p:spPr bwMode="auto">
            <a:xfrm>
              <a:off x="4596" y="3225"/>
              <a:ext cx="921" cy="864"/>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18473" name="AutoShape 19">
              <a:extLst>
                <a:ext uri="{FF2B5EF4-FFF2-40B4-BE49-F238E27FC236}">
                  <a16:creationId xmlns:a16="http://schemas.microsoft.com/office/drawing/2014/main" id="{1074ED06-590E-4FF5-B0DF-C694F9EA938D}"/>
                </a:ext>
              </a:extLst>
            </p:cNvPr>
            <p:cNvSpPr>
              <a:spLocks noChangeArrowheads="1"/>
            </p:cNvSpPr>
            <p:nvPr/>
          </p:nvSpPr>
          <p:spPr bwMode="auto">
            <a:xfrm>
              <a:off x="4935" y="825"/>
              <a:ext cx="576" cy="624"/>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grpSp>
      <p:sp>
        <p:nvSpPr>
          <p:cNvPr id="18435" name="plant">
            <a:extLst>
              <a:ext uri="{FF2B5EF4-FFF2-40B4-BE49-F238E27FC236}">
                <a16:creationId xmlns:a16="http://schemas.microsoft.com/office/drawing/2014/main" id="{CD9FF68B-A6C9-4DA4-85E6-BB6A345417D6}"/>
              </a:ext>
            </a:extLst>
          </p:cNvPr>
          <p:cNvSpPr>
            <a:spLocks noEditPoints="1" noChangeArrowheads="1"/>
          </p:cNvSpPr>
          <p:nvPr/>
        </p:nvSpPr>
        <p:spPr bwMode="auto">
          <a:xfrm>
            <a:off x="25146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8436" name="plant">
            <a:extLst>
              <a:ext uri="{FF2B5EF4-FFF2-40B4-BE49-F238E27FC236}">
                <a16:creationId xmlns:a16="http://schemas.microsoft.com/office/drawing/2014/main" id="{5BF1677D-6134-42E4-BC44-485F4B453EDF}"/>
              </a:ext>
            </a:extLst>
          </p:cNvPr>
          <p:cNvSpPr>
            <a:spLocks noEditPoints="1" noChangeArrowheads="1"/>
          </p:cNvSpPr>
          <p:nvPr/>
        </p:nvSpPr>
        <p:spPr bwMode="auto">
          <a:xfrm>
            <a:off x="54864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37" name="plant">
            <a:extLst>
              <a:ext uri="{FF2B5EF4-FFF2-40B4-BE49-F238E27FC236}">
                <a16:creationId xmlns:a16="http://schemas.microsoft.com/office/drawing/2014/main" id="{B600E099-BB26-4E01-8F69-3818E48860F9}"/>
              </a:ext>
            </a:extLst>
          </p:cNvPr>
          <p:cNvSpPr>
            <a:spLocks noEditPoints="1" noChangeArrowheads="1"/>
          </p:cNvSpPr>
          <p:nvPr/>
        </p:nvSpPr>
        <p:spPr bwMode="auto">
          <a:xfrm>
            <a:off x="60198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38" name="plant">
            <a:extLst>
              <a:ext uri="{FF2B5EF4-FFF2-40B4-BE49-F238E27FC236}">
                <a16:creationId xmlns:a16="http://schemas.microsoft.com/office/drawing/2014/main" id="{14A8BAEF-13BD-4A82-BFAF-3F8496675B31}"/>
              </a:ext>
            </a:extLst>
          </p:cNvPr>
          <p:cNvSpPr>
            <a:spLocks noEditPoints="1" noChangeArrowheads="1"/>
          </p:cNvSpPr>
          <p:nvPr/>
        </p:nvSpPr>
        <p:spPr bwMode="auto">
          <a:xfrm>
            <a:off x="65532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39" name="plant">
            <a:extLst>
              <a:ext uri="{FF2B5EF4-FFF2-40B4-BE49-F238E27FC236}">
                <a16:creationId xmlns:a16="http://schemas.microsoft.com/office/drawing/2014/main" id="{4963314C-B61B-4210-BC63-899C9196ECB5}"/>
              </a:ext>
            </a:extLst>
          </p:cNvPr>
          <p:cNvSpPr>
            <a:spLocks noEditPoints="1" noChangeArrowheads="1"/>
          </p:cNvSpPr>
          <p:nvPr/>
        </p:nvSpPr>
        <p:spPr bwMode="auto">
          <a:xfrm>
            <a:off x="70104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0" name="plant">
            <a:extLst>
              <a:ext uri="{FF2B5EF4-FFF2-40B4-BE49-F238E27FC236}">
                <a16:creationId xmlns:a16="http://schemas.microsoft.com/office/drawing/2014/main" id="{A81C073E-45C8-4BB3-A717-75F3A488B969}"/>
              </a:ext>
            </a:extLst>
          </p:cNvPr>
          <p:cNvSpPr>
            <a:spLocks noEditPoints="1" noChangeArrowheads="1"/>
          </p:cNvSpPr>
          <p:nvPr/>
        </p:nvSpPr>
        <p:spPr bwMode="auto">
          <a:xfrm>
            <a:off x="75438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1" name="plant">
            <a:extLst>
              <a:ext uri="{FF2B5EF4-FFF2-40B4-BE49-F238E27FC236}">
                <a16:creationId xmlns:a16="http://schemas.microsoft.com/office/drawing/2014/main" id="{34872694-1C67-4EC2-86B3-9F1957CEB593}"/>
              </a:ext>
            </a:extLst>
          </p:cNvPr>
          <p:cNvSpPr>
            <a:spLocks noEditPoints="1" noChangeArrowheads="1"/>
          </p:cNvSpPr>
          <p:nvPr/>
        </p:nvSpPr>
        <p:spPr bwMode="auto">
          <a:xfrm>
            <a:off x="80772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2" name="plant">
            <a:extLst>
              <a:ext uri="{FF2B5EF4-FFF2-40B4-BE49-F238E27FC236}">
                <a16:creationId xmlns:a16="http://schemas.microsoft.com/office/drawing/2014/main" id="{09C04009-DD29-40E7-B443-899A2C31EB94}"/>
              </a:ext>
            </a:extLst>
          </p:cNvPr>
          <p:cNvSpPr>
            <a:spLocks noEditPoints="1" noChangeArrowheads="1"/>
          </p:cNvSpPr>
          <p:nvPr/>
        </p:nvSpPr>
        <p:spPr bwMode="auto">
          <a:xfrm>
            <a:off x="85344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3" name="plant">
            <a:extLst>
              <a:ext uri="{FF2B5EF4-FFF2-40B4-BE49-F238E27FC236}">
                <a16:creationId xmlns:a16="http://schemas.microsoft.com/office/drawing/2014/main" id="{088111B7-94F2-48B4-AF91-1245CEDFCCBE}"/>
              </a:ext>
            </a:extLst>
          </p:cNvPr>
          <p:cNvSpPr>
            <a:spLocks noEditPoints="1" noChangeArrowheads="1"/>
          </p:cNvSpPr>
          <p:nvPr/>
        </p:nvSpPr>
        <p:spPr bwMode="auto">
          <a:xfrm>
            <a:off x="90678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4" name="plant">
            <a:extLst>
              <a:ext uri="{FF2B5EF4-FFF2-40B4-BE49-F238E27FC236}">
                <a16:creationId xmlns:a16="http://schemas.microsoft.com/office/drawing/2014/main" id="{7B99F7A6-AD81-400B-9493-7EE693C7DFA8}"/>
              </a:ext>
            </a:extLst>
          </p:cNvPr>
          <p:cNvSpPr>
            <a:spLocks noEditPoints="1" noChangeArrowheads="1"/>
          </p:cNvSpPr>
          <p:nvPr/>
        </p:nvSpPr>
        <p:spPr bwMode="auto">
          <a:xfrm>
            <a:off x="96012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5" name="plant">
            <a:extLst>
              <a:ext uri="{FF2B5EF4-FFF2-40B4-BE49-F238E27FC236}">
                <a16:creationId xmlns:a16="http://schemas.microsoft.com/office/drawing/2014/main" id="{F042A0C0-5722-4621-A2AF-08DEC08A9399}"/>
              </a:ext>
            </a:extLst>
          </p:cNvPr>
          <p:cNvSpPr>
            <a:spLocks noEditPoints="1" noChangeArrowheads="1"/>
          </p:cNvSpPr>
          <p:nvPr/>
        </p:nvSpPr>
        <p:spPr bwMode="auto">
          <a:xfrm>
            <a:off x="39624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6" name="plant">
            <a:extLst>
              <a:ext uri="{FF2B5EF4-FFF2-40B4-BE49-F238E27FC236}">
                <a16:creationId xmlns:a16="http://schemas.microsoft.com/office/drawing/2014/main" id="{B9565537-C28D-44B6-8F8D-664260DBB439}"/>
              </a:ext>
            </a:extLst>
          </p:cNvPr>
          <p:cNvSpPr>
            <a:spLocks noEditPoints="1" noChangeArrowheads="1"/>
          </p:cNvSpPr>
          <p:nvPr/>
        </p:nvSpPr>
        <p:spPr bwMode="auto">
          <a:xfrm>
            <a:off x="44196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7" name="plant">
            <a:extLst>
              <a:ext uri="{FF2B5EF4-FFF2-40B4-BE49-F238E27FC236}">
                <a16:creationId xmlns:a16="http://schemas.microsoft.com/office/drawing/2014/main" id="{1E23F608-2127-4DE6-962D-87D3D50696A4}"/>
              </a:ext>
            </a:extLst>
          </p:cNvPr>
          <p:cNvSpPr>
            <a:spLocks noEditPoints="1" noChangeArrowheads="1"/>
          </p:cNvSpPr>
          <p:nvPr/>
        </p:nvSpPr>
        <p:spPr bwMode="auto">
          <a:xfrm>
            <a:off x="49530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8" name="plant">
            <a:extLst>
              <a:ext uri="{FF2B5EF4-FFF2-40B4-BE49-F238E27FC236}">
                <a16:creationId xmlns:a16="http://schemas.microsoft.com/office/drawing/2014/main" id="{20D6B897-5AEC-49B8-9CEE-54DE581B4769}"/>
              </a:ext>
            </a:extLst>
          </p:cNvPr>
          <p:cNvSpPr>
            <a:spLocks noEditPoints="1" noChangeArrowheads="1"/>
          </p:cNvSpPr>
          <p:nvPr/>
        </p:nvSpPr>
        <p:spPr bwMode="auto">
          <a:xfrm>
            <a:off x="19812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49" name="plant">
            <a:extLst>
              <a:ext uri="{FF2B5EF4-FFF2-40B4-BE49-F238E27FC236}">
                <a16:creationId xmlns:a16="http://schemas.microsoft.com/office/drawing/2014/main" id="{A1FE1BA6-3FA2-4DA9-9C66-393305729E9E}"/>
              </a:ext>
            </a:extLst>
          </p:cNvPr>
          <p:cNvSpPr>
            <a:spLocks noEditPoints="1" noChangeArrowheads="1"/>
          </p:cNvSpPr>
          <p:nvPr/>
        </p:nvSpPr>
        <p:spPr bwMode="auto">
          <a:xfrm>
            <a:off x="29718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50" name="plant">
            <a:extLst>
              <a:ext uri="{FF2B5EF4-FFF2-40B4-BE49-F238E27FC236}">
                <a16:creationId xmlns:a16="http://schemas.microsoft.com/office/drawing/2014/main" id="{A1A8CE95-C6FB-414A-9DD5-D843CA975496}"/>
              </a:ext>
            </a:extLst>
          </p:cNvPr>
          <p:cNvSpPr>
            <a:spLocks noEditPoints="1" noChangeArrowheads="1"/>
          </p:cNvSpPr>
          <p:nvPr/>
        </p:nvSpPr>
        <p:spPr bwMode="auto">
          <a:xfrm>
            <a:off x="3505200" y="586740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51" name="plant">
            <a:extLst>
              <a:ext uri="{FF2B5EF4-FFF2-40B4-BE49-F238E27FC236}">
                <a16:creationId xmlns:a16="http://schemas.microsoft.com/office/drawing/2014/main" id="{A9728B2E-8DDB-4C47-B2F1-93BD911AC6CE}"/>
              </a:ext>
            </a:extLst>
          </p:cNvPr>
          <p:cNvSpPr>
            <a:spLocks noEditPoints="1" noChangeArrowheads="1"/>
          </p:cNvSpPr>
          <p:nvPr/>
        </p:nvSpPr>
        <p:spPr bwMode="auto">
          <a:xfrm>
            <a:off x="25527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8452" name="plant">
            <a:extLst>
              <a:ext uri="{FF2B5EF4-FFF2-40B4-BE49-F238E27FC236}">
                <a16:creationId xmlns:a16="http://schemas.microsoft.com/office/drawing/2014/main" id="{B1B36E37-9D88-46A5-8779-1D402E7DAD92}"/>
              </a:ext>
            </a:extLst>
          </p:cNvPr>
          <p:cNvSpPr>
            <a:spLocks noEditPoints="1" noChangeArrowheads="1"/>
          </p:cNvSpPr>
          <p:nvPr/>
        </p:nvSpPr>
        <p:spPr bwMode="auto">
          <a:xfrm>
            <a:off x="55245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53" name="plant">
            <a:extLst>
              <a:ext uri="{FF2B5EF4-FFF2-40B4-BE49-F238E27FC236}">
                <a16:creationId xmlns:a16="http://schemas.microsoft.com/office/drawing/2014/main" id="{BFB7EF3C-D5F6-4F98-B9E6-3F8DE633D5B3}"/>
              </a:ext>
            </a:extLst>
          </p:cNvPr>
          <p:cNvSpPr>
            <a:spLocks noEditPoints="1" noChangeArrowheads="1"/>
          </p:cNvSpPr>
          <p:nvPr/>
        </p:nvSpPr>
        <p:spPr bwMode="auto">
          <a:xfrm>
            <a:off x="60579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54" name="plant">
            <a:extLst>
              <a:ext uri="{FF2B5EF4-FFF2-40B4-BE49-F238E27FC236}">
                <a16:creationId xmlns:a16="http://schemas.microsoft.com/office/drawing/2014/main" id="{17F25B90-B721-4454-8500-B603F4D2DBF0}"/>
              </a:ext>
            </a:extLst>
          </p:cNvPr>
          <p:cNvSpPr>
            <a:spLocks noEditPoints="1" noChangeArrowheads="1"/>
          </p:cNvSpPr>
          <p:nvPr/>
        </p:nvSpPr>
        <p:spPr bwMode="auto">
          <a:xfrm>
            <a:off x="65913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55" name="plant">
            <a:extLst>
              <a:ext uri="{FF2B5EF4-FFF2-40B4-BE49-F238E27FC236}">
                <a16:creationId xmlns:a16="http://schemas.microsoft.com/office/drawing/2014/main" id="{87BD3C3E-A9EE-474B-8BBC-CFCF9ABE5B9A}"/>
              </a:ext>
            </a:extLst>
          </p:cNvPr>
          <p:cNvSpPr>
            <a:spLocks noEditPoints="1" noChangeArrowheads="1"/>
          </p:cNvSpPr>
          <p:nvPr/>
        </p:nvSpPr>
        <p:spPr bwMode="auto">
          <a:xfrm>
            <a:off x="70485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56" name="plant">
            <a:extLst>
              <a:ext uri="{FF2B5EF4-FFF2-40B4-BE49-F238E27FC236}">
                <a16:creationId xmlns:a16="http://schemas.microsoft.com/office/drawing/2014/main" id="{E101F394-04B9-4EEA-BEFE-3594D8F6F659}"/>
              </a:ext>
            </a:extLst>
          </p:cNvPr>
          <p:cNvSpPr>
            <a:spLocks noEditPoints="1" noChangeArrowheads="1"/>
          </p:cNvSpPr>
          <p:nvPr/>
        </p:nvSpPr>
        <p:spPr bwMode="auto">
          <a:xfrm>
            <a:off x="75819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57" name="plant">
            <a:extLst>
              <a:ext uri="{FF2B5EF4-FFF2-40B4-BE49-F238E27FC236}">
                <a16:creationId xmlns:a16="http://schemas.microsoft.com/office/drawing/2014/main" id="{4897AD58-C1E2-40B5-B02A-9C0A87C0B0A0}"/>
              </a:ext>
            </a:extLst>
          </p:cNvPr>
          <p:cNvSpPr>
            <a:spLocks noEditPoints="1" noChangeArrowheads="1"/>
          </p:cNvSpPr>
          <p:nvPr/>
        </p:nvSpPr>
        <p:spPr bwMode="auto">
          <a:xfrm>
            <a:off x="81153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58" name="plant">
            <a:extLst>
              <a:ext uri="{FF2B5EF4-FFF2-40B4-BE49-F238E27FC236}">
                <a16:creationId xmlns:a16="http://schemas.microsoft.com/office/drawing/2014/main" id="{92F69F32-A612-4822-A9AA-2AC6B07B2C1A}"/>
              </a:ext>
            </a:extLst>
          </p:cNvPr>
          <p:cNvSpPr>
            <a:spLocks noEditPoints="1" noChangeArrowheads="1"/>
          </p:cNvSpPr>
          <p:nvPr/>
        </p:nvSpPr>
        <p:spPr bwMode="auto">
          <a:xfrm>
            <a:off x="85725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59" name="plant">
            <a:extLst>
              <a:ext uri="{FF2B5EF4-FFF2-40B4-BE49-F238E27FC236}">
                <a16:creationId xmlns:a16="http://schemas.microsoft.com/office/drawing/2014/main" id="{57D72DD3-DF9C-43CB-B12C-BC0B219AE040}"/>
              </a:ext>
            </a:extLst>
          </p:cNvPr>
          <p:cNvSpPr>
            <a:spLocks noEditPoints="1" noChangeArrowheads="1"/>
          </p:cNvSpPr>
          <p:nvPr/>
        </p:nvSpPr>
        <p:spPr bwMode="auto">
          <a:xfrm>
            <a:off x="91059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60" name="plant">
            <a:extLst>
              <a:ext uri="{FF2B5EF4-FFF2-40B4-BE49-F238E27FC236}">
                <a16:creationId xmlns:a16="http://schemas.microsoft.com/office/drawing/2014/main" id="{FBFA0988-EF11-4C14-8869-AA77226C4EC6}"/>
              </a:ext>
            </a:extLst>
          </p:cNvPr>
          <p:cNvSpPr>
            <a:spLocks noEditPoints="1" noChangeArrowheads="1"/>
          </p:cNvSpPr>
          <p:nvPr/>
        </p:nvSpPr>
        <p:spPr bwMode="auto">
          <a:xfrm>
            <a:off x="96393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61" name="plant">
            <a:extLst>
              <a:ext uri="{FF2B5EF4-FFF2-40B4-BE49-F238E27FC236}">
                <a16:creationId xmlns:a16="http://schemas.microsoft.com/office/drawing/2014/main" id="{6F801EE5-8FEC-4CEE-B220-573607D5B08B}"/>
              </a:ext>
            </a:extLst>
          </p:cNvPr>
          <p:cNvSpPr>
            <a:spLocks noEditPoints="1" noChangeArrowheads="1"/>
          </p:cNvSpPr>
          <p:nvPr/>
        </p:nvSpPr>
        <p:spPr bwMode="auto">
          <a:xfrm>
            <a:off x="40005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62" name="plant">
            <a:extLst>
              <a:ext uri="{FF2B5EF4-FFF2-40B4-BE49-F238E27FC236}">
                <a16:creationId xmlns:a16="http://schemas.microsoft.com/office/drawing/2014/main" id="{C7182EF0-8822-4D31-B5BA-402DC60F3FB1}"/>
              </a:ext>
            </a:extLst>
          </p:cNvPr>
          <p:cNvSpPr>
            <a:spLocks noEditPoints="1" noChangeArrowheads="1"/>
          </p:cNvSpPr>
          <p:nvPr/>
        </p:nvSpPr>
        <p:spPr bwMode="auto">
          <a:xfrm>
            <a:off x="44577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63" name="plant">
            <a:extLst>
              <a:ext uri="{FF2B5EF4-FFF2-40B4-BE49-F238E27FC236}">
                <a16:creationId xmlns:a16="http://schemas.microsoft.com/office/drawing/2014/main" id="{F584D425-80C3-4AA3-8C25-81081425E4B1}"/>
              </a:ext>
            </a:extLst>
          </p:cNvPr>
          <p:cNvSpPr>
            <a:spLocks noEditPoints="1" noChangeArrowheads="1"/>
          </p:cNvSpPr>
          <p:nvPr/>
        </p:nvSpPr>
        <p:spPr bwMode="auto">
          <a:xfrm>
            <a:off x="49911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64" name="plant">
            <a:extLst>
              <a:ext uri="{FF2B5EF4-FFF2-40B4-BE49-F238E27FC236}">
                <a16:creationId xmlns:a16="http://schemas.microsoft.com/office/drawing/2014/main" id="{46C7C5E4-5C38-4A12-8A08-19C4AC0A8049}"/>
              </a:ext>
            </a:extLst>
          </p:cNvPr>
          <p:cNvSpPr>
            <a:spLocks noEditPoints="1" noChangeArrowheads="1"/>
          </p:cNvSpPr>
          <p:nvPr/>
        </p:nvSpPr>
        <p:spPr bwMode="auto">
          <a:xfrm>
            <a:off x="20193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65" name="plant">
            <a:extLst>
              <a:ext uri="{FF2B5EF4-FFF2-40B4-BE49-F238E27FC236}">
                <a16:creationId xmlns:a16="http://schemas.microsoft.com/office/drawing/2014/main" id="{172FC66C-3413-494C-A30B-9699F6F73851}"/>
              </a:ext>
            </a:extLst>
          </p:cNvPr>
          <p:cNvSpPr>
            <a:spLocks noEditPoints="1" noChangeArrowheads="1"/>
          </p:cNvSpPr>
          <p:nvPr/>
        </p:nvSpPr>
        <p:spPr bwMode="auto">
          <a:xfrm>
            <a:off x="30099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66" name="plant">
            <a:extLst>
              <a:ext uri="{FF2B5EF4-FFF2-40B4-BE49-F238E27FC236}">
                <a16:creationId xmlns:a16="http://schemas.microsoft.com/office/drawing/2014/main" id="{72FEC41C-D05C-4718-9640-9160BD644A7B}"/>
              </a:ext>
            </a:extLst>
          </p:cNvPr>
          <p:cNvSpPr>
            <a:spLocks noEditPoints="1" noChangeArrowheads="1"/>
          </p:cNvSpPr>
          <p:nvPr/>
        </p:nvSpPr>
        <p:spPr bwMode="auto">
          <a:xfrm>
            <a:off x="3543300" y="1352550"/>
            <a:ext cx="533400" cy="533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339966"/>
            </a:solidFill>
            <a:miter lim="800000"/>
            <a:headEnd/>
            <a:tailEnd/>
          </a:ln>
          <a:effectLst>
            <a:outerShdw dist="107763" dir="2700000" algn="ctr" rotWithShape="0">
              <a:srgbClr val="808080"/>
            </a:outerShdw>
          </a:effectLst>
        </p:spPr>
        <p:txBody>
          <a:bodyPr/>
          <a:lstStyle/>
          <a:p>
            <a:endParaRPr lang="en-US"/>
          </a:p>
        </p:txBody>
      </p:sp>
      <p:sp>
        <p:nvSpPr>
          <p:cNvPr id="18467" name="Text Box 42">
            <a:extLst>
              <a:ext uri="{FF2B5EF4-FFF2-40B4-BE49-F238E27FC236}">
                <a16:creationId xmlns:a16="http://schemas.microsoft.com/office/drawing/2014/main" id="{6AA9554D-2D0C-4E69-9C88-86DE8C5DA5CB}"/>
              </a:ext>
            </a:extLst>
          </p:cNvPr>
          <p:cNvSpPr txBox="1">
            <a:spLocks noChangeArrowheads="1"/>
          </p:cNvSpPr>
          <p:nvPr/>
        </p:nvSpPr>
        <p:spPr bwMode="auto">
          <a:xfrm>
            <a:off x="4573588" y="560388"/>
            <a:ext cx="1601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r>
              <a:rPr lang="en-US" altLang="en-US" sz="2800" b="1">
                <a:solidFill>
                  <a:schemeClr val="bg1"/>
                </a:solidFill>
              </a:rPr>
              <a:t>DẶN DÒ</a:t>
            </a:r>
          </a:p>
        </p:txBody>
      </p:sp>
      <p:sp>
        <p:nvSpPr>
          <p:cNvPr id="18468" name="Rectangle 43">
            <a:extLst>
              <a:ext uri="{FF2B5EF4-FFF2-40B4-BE49-F238E27FC236}">
                <a16:creationId xmlns:a16="http://schemas.microsoft.com/office/drawing/2014/main" id="{D2B0090F-00F8-40BA-903B-B7647FC1CE53}"/>
              </a:ext>
            </a:extLst>
          </p:cNvPr>
          <p:cNvSpPr>
            <a:spLocks noChangeArrowheads="1"/>
          </p:cNvSpPr>
          <p:nvPr/>
        </p:nvSpPr>
        <p:spPr bwMode="auto">
          <a:xfrm>
            <a:off x="2286000" y="2578100"/>
            <a:ext cx="8382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eaLnBrk="1" hangingPunct="1">
              <a:lnSpc>
                <a:spcPct val="190000"/>
              </a:lnSpc>
              <a:spcBef>
                <a:spcPct val="0"/>
              </a:spcBef>
              <a:buFontTx/>
              <a:buChar char="-"/>
            </a:pPr>
            <a:r>
              <a:rPr lang="en-US" altLang="en-US" sz="2800" b="1">
                <a:solidFill>
                  <a:srgbClr val="034E33"/>
                </a:solidFill>
              </a:rPr>
              <a:t>Học bài</a:t>
            </a:r>
          </a:p>
          <a:p>
            <a:pPr eaLnBrk="1" hangingPunct="1">
              <a:lnSpc>
                <a:spcPct val="190000"/>
              </a:lnSpc>
              <a:spcBef>
                <a:spcPct val="0"/>
              </a:spcBef>
              <a:buFontTx/>
              <a:buChar char="-"/>
            </a:pPr>
            <a:r>
              <a:rPr lang="nl-NL" altLang="en-US" sz="2800" b="1">
                <a:solidFill>
                  <a:srgbClr val="034E33"/>
                </a:solidFill>
              </a:rPr>
              <a:t>Xem tr</a:t>
            </a:r>
            <a:r>
              <a:rPr lang="vi-VN" altLang="en-US" sz="2800" b="1">
                <a:solidFill>
                  <a:srgbClr val="034E33"/>
                </a:solidFill>
              </a:rPr>
              <a:t>ư</a:t>
            </a:r>
            <a:r>
              <a:rPr lang="en-US" altLang="en-US" sz="2800" b="1">
                <a:solidFill>
                  <a:srgbClr val="034E33"/>
                </a:solidFill>
              </a:rPr>
              <a:t>ớc chủ đề 6 “ Lực ma sát”</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8" name="Text Box 8">
            <a:extLst>
              <a:ext uri="{FF2B5EF4-FFF2-40B4-BE49-F238E27FC236}">
                <a16:creationId xmlns:a16="http://schemas.microsoft.com/office/drawing/2014/main" id="{92F50C90-C315-477A-8F51-13222835BAD2}"/>
              </a:ext>
            </a:extLst>
          </p:cNvPr>
          <p:cNvSpPr txBox="1">
            <a:spLocks noChangeArrowheads="1"/>
          </p:cNvSpPr>
          <p:nvPr/>
        </p:nvSpPr>
        <p:spPr bwMode="auto">
          <a:xfrm>
            <a:off x="5340350" y="1111250"/>
            <a:ext cx="360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r>
              <a:rPr lang="en-US" altLang="en-US" sz="4400">
                <a:solidFill>
                  <a:schemeClr val="bg1"/>
                </a:solidFill>
                <a:latin typeface="Univers Condensed Light" panose="020B0306020202040204" pitchFamily="34" charset="0"/>
              </a:rPr>
              <a:t>Tiết 6. Chủ đề 5.</a:t>
            </a:r>
          </a:p>
        </p:txBody>
      </p:sp>
      <p:sp>
        <p:nvSpPr>
          <p:cNvPr id="97293" name="Oval 13">
            <a:extLst>
              <a:ext uri="{FF2B5EF4-FFF2-40B4-BE49-F238E27FC236}">
                <a16:creationId xmlns:a16="http://schemas.microsoft.com/office/drawing/2014/main" id="{C4831F1E-8579-4C53-A920-4464CE15BBEC}"/>
              </a:ext>
            </a:extLst>
          </p:cNvPr>
          <p:cNvSpPr>
            <a:spLocks noChangeArrowheads="1"/>
          </p:cNvSpPr>
          <p:nvPr/>
        </p:nvSpPr>
        <p:spPr bwMode="auto">
          <a:xfrm>
            <a:off x="4357688" y="3186113"/>
            <a:ext cx="76200" cy="762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97296" name="Oval 16">
            <a:extLst>
              <a:ext uri="{FF2B5EF4-FFF2-40B4-BE49-F238E27FC236}">
                <a16:creationId xmlns:a16="http://schemas.microsoft.com/office/drawing/2014/main" id="{21B21058-0A5F-4759-845E-2F18DE366E91}"/>
              </a:ext>
            </a:extLst>
          </p:cNvPr>
          <p:cNvSpPr>
            <a:spLocks noChangeArrowheads="1"/>
          </p:cNvSpPr>
          <p:nvPr/>
        </p:nvSpPr>
        <p:spPr bwMode="auto">
          <a:xfrm>
            <a:off x="4648200" y="3171825"/>
            <a:ext cx="76200" cy="76200"/>
          </a:xfrm>
          <a:prstGeom prst="ellipse">
            <a:avLst/>
          </a:prstGeom>
          <a:solidFill>
            <a:srgbClr val="FF33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3200">
              <a:solidFill>
                <a:srgbClr val="FF3300"/>
              </a:solidFill>
              <a:latin typeface="Garamond" panose="02020404030301010803" pitchFamily="18" charset="0"/>
            </a:endParaRPr>
          </a:p>
        </p:txBody>
      </p:sp>
      <p:sp>
        <p:nvSpPr>
          <p:cNvPr id="97297" name="Oval 17">
            <a:extLst>
              <a:ext uri="{FF2B5EF4-FFF2-40B4-BE49-F238E27FC236}">
                <a16:creationId xmlns:a16="http://schemas.microsoft.com/office/drawing/2014/main" id="{5305D6DA-E0F8-456A-816B-A07460920D52}"/>
              </a:ext>
            </a:extLst>
          </p:cNvPr>
          <p:cNvSpPr>
            <a:spLocks noChangeArrowheads="1"/>
          </p:cNvSpPr>
          <p:nvPr/>
        </p:nvSpPr>
        <p:spPr bwMode="auto">
          <a:xfrm>
            <a:off x="4933950" y="3171825"/>
            <a:ext cx="76200" cy="76200"/>
          </a:xfrm>
          <a:prstGeom prst="ellipse">
            <a:avLst/>
          </a:prstGeom>
          <a:solidFill>
            <a:srgbClr val="00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97299" name="Oval 19">
            <a:extLst>
              <a:ext uri="{FF2B5EF4-FFF2-40B4-BE49-F238E27FC236}">
                <a16:creationId xmlns:a16="http://schemas.microsoft.com/office/drawing/2014/main" id="{2C4E89EE-D733-4841-A36E-65310E53CE21}"/>
              </a:ext>
            </a:extLst>
          </p:cNvPr>
          <p:cNvSpPr>
            <a:spLocks noChangeArrowheads="1"/>
          </p:cNvSpPr>
          <p:nvPr/>
        </p:nvSpPr>
        <p:spPr bwMode="auto">
          <a:xfrm>
            <a:off x="5981700" y="3181350"/>
            <a:ext cx="76200" cy="762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97300" name="Oval 20">
            <a:extLst>
              <a:ext uri="{FF2B5EF4-FFF2-40B4-BE49-F238E27FC236}">
                <a16:creationId xmlns:a16="http://schemas.microsoft.com/office/drawing/2014/main" id="{8769B8C8-C1AD-40C4-8F47-050C3E7F8DB8}"/>
              </a:ext>
            </a:extLst>
          </p:cNvPr>
          <p:cNvSpPr>
            <a:spLocks noChangeArrowheads="1"/>
          </p:cNvSpPr>
          <p:nvPr/>
        </p:nvSpPr>
        <p:spPr bwMode="auto">
          <a:xfrm>
            <a:off x="6272213" y="3176588"/>
            <a:ext cx="76200" cy="76200"/>
          </a:xfrm>
          <a:prstGeom prst="ellipse">
            <a:avLst/>
          </a:prstGeom>
          <a:solidFill>
            <a:srgbClr val="FF33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3200">
              <a:solidFill>
                <a:srgbClr val="FF3300"/>
              </a:solidFill>
              <a:latin typeface="Garamond" panose="02020404030301010803" pitchFamily="18" charset="0"/>
            </a:endParaRPr>
          </a:p>
        </p:txBody>
      </p:sp>
      <p:sp>
        <p:nvSpPr>
          <p:cNvPr id="97301" name="Oval 21">
            <a:extLst>
              <a:ext uri="{FF2B5EF4-FFF2-40B4-BE49-F238E27FC236}">
                <a16:creationId xmlns:a16="http://schemas.microsoft.com/office/drawing/2014/main" id="{20DF4AA3-A697-4D77-B812-47AF597ED7B1}"/>
              </a:ext>
            </a:extLst>
          </p:cNvPr>
          <p:cNvSpPr>
            <a:spLocks noChangeArrowheads="1"/>
          </p:cNvSpPr>
          <p:nvPr/>
        </p:nvSpPr>
        <p:spPr bwMode="auto">
          <a:xfrm>
            <a:off x="6557963" y="3181350"/>
            <a:ext cx="76200" cy="76200"/>
          </a:xfrm>
          <a:prstGeom prst="ellipse">
            <a:avLst/>
          </a:prstGeom>
          <a:solidFill>
            <a:srgbClr val="00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97302" name="Oval 22">
            <a:extLst>
              <a:ext uri="{FF2B5EF4-FFF2-40B4-BE49-F238E27FC236}">
                <a16:creationId xmlns:a16="http://schemas.microsoft.com/office/drawing/2014/main" id="{A0EBDED5-AF09-4B4C-B2B6-76B80BB586AB}"/>
              </a:ext>
            </a:extLst>
          </p:cNvPr>
          <p:cNvSpPr>
            <a:spLocks noChangeArrowheads="1"/>
          </p:cNvSpPr>
          <p:nvPr/>
        </p:nvSpPr>
        <p:spPr bwMode="auto">
          <a:xfrm>
            <a:off x="7629525" y="3176588"/>
            <a:ext cx="76200" cy="762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97303" name="Oval 23">
            <a:extLst>
              <a:ext uri="{FF2B5EF4-FFF2-40B4-BE49-F238E27FC236}">
                <a16:creationId xmlns:a16="http://schemas.microsoft.com/office/drawing/2014/main" id="{EC7A47FD-256B-4A48-8575-F42E0DFA2BCF}"/>
              </a:ext>
            </a:extLst>
          </p:cNvPr>
          <p:cNvSpPr>
            <a:spLocks noChangeArrowheads="1"/>
          </p:cNvSpPr>
          <p:nvPr/>
        </p:nvSpPr>
        <p:spPr bwMode="auto">
          <a:xfrm>
            <a:off x="7924800" y="3171825"/>
            <a:ext cx="76200" cy="76200"/>
          </a:xfrm>
          <a:prstGeom prst="ellipse">
            <a:avLst/>
          </a:prstGeom>
          <a:solidFill>
            <a:srgbClr val="FF33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3200">
              <a:solidFill>
                <a:srgbClr val="FF3300"/>
              </a:solidFill>
              <a:latin typeface="Garamond" panose="02020404030301010803" pitchFamily="18" charset="0"/>
            </a:endParaRPr>
          </a:p>
        </p:txBody>
      </p:sp>
      <p:sp>
        <p:nvSpPr>
          <p:cNvPr id="97304" name="Oval 24">
            <a:extLst>
              <a:ext uri="{FF2B5EF4-FFF2-40B4-BE49-F238E27FC236}">
                <a16:creationId xmlns:a16="http://schemas.microsoft.com/office/drawing/2014/main" id="{8428DC59-FDAA-4C63-8197-81509D41E180}"/>
              </a:ext>
            </a:extLst>
          </p:cNvPr>
          <p:cNvSpPr>
            <a:spLocks noChangeArrowheads="1"/>
          </p:cNvSpPr>
          <p:nvPr/>
        </p:nvSpPr>
        <p:spPr bwMode="auto">
          <a:xfrm>
            <a:off x="8205788" y="3176588"/>
            <a:ext cx="76200" cy="76200"/>
          </a:xfrm>
          <a:prstGeom prst="ellipse">
            <a:avLst/>
          </a:prstGeom>
          <a:solidFill>
            <a:srgbClr val="00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grpSp>
        <p:nvGrpSpPr>
          <p:cNvPr id="2" name="Group 29">
            <a:extLst>
              <a:ext uri="{FF2B5EF4-FFF2-40B4-BE49-F238E27FC236}">
                <a16:creationId xmlns:a16="http://schemas.microsoft.com/office/drawing/2014/main" id="{8E65EEB5-4A53-406F-AED1-5F9BADA6493E}"/>
              </a:ext>
            </a:extLst>
          </p:cNvPr>
          <p:cNvGrpSpPr>
            <a:grpSpLocks/>
          </p:cNvGrpSpPr>
          <p:nvPr/>
        </p:nvGrpSpPr>
        <p:grpSpPr bwMode="auto">
          <a:xfrm>
            <a:off x="866775" y="1952625"/>
            <a:ext cx="2343150" cy="2438400"/>
            <a:chOff x="261" y="1251"/>
            <a:chExt cx="1476" cy="1536"/>
          </a:xfrm>
        </p:grpSpPr>
        <p:sp>
          <p:nvSpPr>
            <p:cNvPr id="7182" name="Oval 10">
              <a:extLst>
                <a:ext uri="{FF2B5EF4-FFF2-40B4-BE49-F238E27FC236}">
                  <a16:creationId xmlns:a16="http://schemas.microsoft.com/office/drawing/2014/main" id="{63CBC374-231E-4F75-A8CE-4B50240A2654}"/>
                </a:ext>
              </a:extLst>
            </p:cNvPr>
            <p:cNvSpPr>
              <a:spLocks noChangeArrowheads="1"/>
            </p:cNvSpPr>
            <p:nvPr/>
          </p:nvSpPr>
          <p:spPr bwMode="auto">
            <a:xfrm>
              <a:off x="267" y="1278"/>
              <a:ext cx="1470" cy="1488"/>
            </a:xfrm>
            <a:prstGeom prst="ellipse">
              <a:avLst/>
            </a:prstGeom>
            <a:noFill/>
            <a:ln w="762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tx1"/>
                </a:solidFill>
              </a:endParaRPr>
            </a:p>
          </p:txBody>
        </p:sp>
        <p:sp>
          <p:nvSpPr>
            <p:cNvPr id="7183" name="Line 25">
              <a:extLst>
                <a:ext uri="{FF2B5EF4-FFF2-40B4-BE49-F238E27FC236}">
                  <a16:creationId xmlns:a16="http://schemas.microsoft.com/office/drawing/2014/main" id="{CB7B4549-02DD-4BF6-A2AE-8ED2154A7948}"/>
                </a:ext>
              </a:extLst>
            </p:cNvPr>
            <p:cNvSpPr>
              <a:spLocks noChangeShapeType="1"/>
            </p:cNvSpPr>
            <p:nvPr/>
          </p:nvSpPr>
          <p:spPr bwMode="auto">
            <a:xfrm>
              <a:off x="1008" y="1251"/>
              <a:ext cx="0" cy="1536"/>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4" name="Line 26">
              <a:extLst>
                <a:ext uri="{FF2B5EF4-FFF2-40B4-BE49-F238E27FC236}">
                  <a16:creationId xmlns:a16="http://schemas.microsoft.com/office/drawing/2014/main" id="{E1187AA0-AC1C-4030-AD7F-9D7005122759}"/>
                </a:ext>
              </a:extLst>
            </p:cNvPr>
            <p:cNvSpPr>
              <a:spLocks noChangeShapeType="1"/>
            </p:cNvSpPr>
            <p:nvPr/>
          </p:nvSpPr>
          <p:spPr bwMode="auto">
            <a:xfrm>
              <a:off x="261" y="2016"/>
              <a:ext cx="144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27">
              <a:extLst>
                <a:ext uri="{FF2B5EF4-FFF2-40B4-BE49-F238E27FC236}">
                  <a16:creationId xmlns:a16="http://schemas.microsoft.com/office/drawing/2014/main" id="{DE245D96-E601-400F-B032-CD9CE2EEF129}"/>
                </a:ext>
              </a:extLst>
            </p:cNvPr>
            <p:cNvSpPr>
              <a:spLocks noChangeShapeType="1"/>
            </p:cNvSpPr>
            <p:nvPr/>
          </p:nvSpPr>
          <p:spPr bwMode="auto">
            <a:xfrm>
              <a:off x="480" y="1500"/>
              <a:ext cx="1008" cy="1008"/>
            </a:xfrm>
            <a:prstGeom prst="line">
              <a:avLst/>
            </a:prstGeom>
            <a:noFill/>
            <a:ln w="28575">
              <a:solidFill>
                <a:srgbClr val="FFC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6" name="Line 28">
              <a:extLst>
                <a:ext uri="{FF2B5EF4-FFF2-40B4-BE49-F238E27FC236}">
                  <a16:creationId xmlns:a16="http://schemas.microsoft.com/office/drawing/2014/main" id="{E210A900-7F66-498E-8EA2-B52E7AECF7BA}"/>
                </a:ext>
              </a:extLst>
            </p:cNvPr>
            <p:cNvSpPr>
              <a:spLocks noChangeShapeType="1"/>
            </p:cNvSpPr>
            <p:nvPr/>
          </p:nvSpPr>
          <p:spPr bwMode="auto">
            <a:xfrm flipV="1">
              <a:off x="510" y="1491"/>
              <a:ext cx="1008" cy="1056"/>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 name="TextBox 2">
            <a:extLst>
              <a:ext uri="{FF2B5EF4-FFF2-40B4-BE49-F238E27FC236}">
                <a16:creationId xmlns:a16="http://schemas.microsoft.com/office/drawing/2014/main" id="{4F1AFD34-64CE-41FF-B0B2-8736F19846E1}"/>
              </a:ext>
            </a:extLst>
          </p:cNvPr>
          <p:cNvSpPr txBox="1">
            <a:spLocks noChangeArrowheads="1"/>
          </p:cNvSpPr>
          <p:nvPr/>
        </p:nvSpPr>
        <p:spPr bwMode="auto">
          <a:xfrm>
            <a:off x="4357688" y="1881188"/>
            <a:ext cx="58674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r>
              <a:rPr lang="en-GB" altLang="en-US" sz="8000" b="1">
                <a:solidFill>
                  <a:schemeClr val="bg1"/>
                </a:solidFill>
                <a:latin typeface="Univers Condensed Light" panose="020B0306020202040204" pitchFamily="34" charset="0"/>
              </a:rPr>
              <a:t>QUÁN TÍNH</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
                                        </p:tgtEl>
                                        <p:attrNameLst>
                                          <p:attrName>r</p:attrName>
                                        </p:attrNameLst>
                                      </p:cBhvr>
                                    </p:animRot>
                                  </p:childTnLst>
                                </p:cTn>
                              </p:par>
                              <p:par>
                                <p:cTn id="7" presetID="63" presetClass="path" presetSubtype="0" repeatCount="indefinite" accel="50000" decel="50000" fill="hold" grpId="0" nodeType="withEffect">
                                  <p:stCondLst>
                                    <p:cond delay="0"/>
                                  </p:stCondLst>
                                  <p:childTnLst>
                                    <p:animMotion origin="layout" path="M -2.5E-6 1.11111E-6 L 0.68594 -0.00347 " pathEditMode="relative" rAng="0" ptsTypes="AA">
                                      <p:cBhvr>
                                        <p:cTn id="8" dur="2000" fill="hold"/>
                                        <p:tgtEl>
                                          <p:spTgt spid="97293"/>
                                        </p:tgtEl>
                                        <p:attrNameLst>
                                          <p:attrName>ppt_x</p:attrName>
                                          <p:attrName>ppt_y</p:attrName>
                                        </p:attrNameLst>
                                      </p:cBhvr>
                                      <p:rCtr x="34288" y="-185"/>
                                    </p:animMotion>
                                  </p:childTnLst>
                                </p:cTn>
                              </p:par>
                              <p:par>
                                <p:cTn id="9" presetID="63" presetClass="path" presetSubtype="0" repeatCount="indefinite" accel="50000" decel="50000" fill="hold" grpId="0" nodeType="withEffect">
                                  <p:stCondLst>
                                    <p:cond delay="0"/>
                                  </p:stCondLst>
                                  <p:childTnLst>
                                    <p:animMotion origin="layout" path="M -3.33333E-6 0.00694 L 0.66823 0.00138 " pathEditMode="relative" rAng="0" ptsTypes="AA">
                                      <p:cBhvr>
                                        <p:cTn id="10" dur="2000" fill="hold"/>
                                        <p:tgtEl>
                                          <p:spTgt spid="97296"/>
                                        </p:tgtEl>
                                        <p:attrNameLst>
                                          <p:attrName>ppt_x</p:attrName>
                                          <p:attrName>ppt_y</p:attrName>
                                        </p:attrNameLst>
                                      </p:cBhvr>
                                      <p:rCtr x="33403" y="-278"/>
                                    </p:animMotion>
                                  </p:childTnLst>
                                </p:cTn>
                              </p:par>
                              <p:par>
                                <p:cTn id="11" presetID="63" presetClass="path" presetSubtype="0" repeatCount="indefinite" accel="50000" decel="50000" fill="hold" grpId="0" nodeType="withEffect">
                                  <p:stCondLst>
                                    <p:cond delay="0"/>
                                  </p:stCondLst>
                                  <p:childTnLst>
                                    <p:animMotion origin="layout" path="M -3.33333E-6 4.44444E-6 L 0.62761 -0.00556 " pathEditMode="relative" rAng="0" ptsTypes="AA">
                                      <p:cBhvr>
                                        <p:cTn id="12" dur="2000" fill="hold"/>
                                        <p:tgtEl>
                                          <p:spTgt spid="97297"/>
                                        </p:tgtEl>
                                        <p:attrNameLst>
                                          <p:attrName>ppt_x</p:attrName>
                                          <p:attrName>ppt_y</p:attrName>
                                        </p:attrNameLst>
                                      </p:cBhvr>
                                      <p:rCtr x="31372" y="-278"/>
                                    </p:animMotion>
                                  </p:childTnLst>
                                </p:cTn>
                              </p:par>
                              <p:par>
                                <p:cTn id="13" presetID="63" presetClass="path" presetSubtype="0" repeatCount="indefinite" accel="50000" decel="50000" fill="hold" grpId="0" nodeType="withEffect">
                                  <p:stCondLst>
                                    <p:cond delay="0"/>
                                  </p:stCondLst>
                                  <p:childTnLst>
                                    <p:animMotion origin="layout" path="M 3.33333E-6 -4.44444E-6 L 0.50833 -0.00277 " pathEditMode="relative" rAng="0" ptsTypes="AA">
                                      <p:cBhvr>
                                        <p:cTn id="14" dur="3000" fill="hold"/>
                                        <p:tgtEl>
                                          <p:spTgt spid="97299"/>
                                        </p:tgtEl>
                                        <p:attrNameLst>
                                          <p:attrName>ppt_x</p:attrName>
                                          <p:attrName>ppt_y</p:attrName>
                                        </p:attrNameLst>
                                      </p:cBhvr>
                                      <p:rCtr x="25417" y="-139"/>
                                    </p:animMotion>
                                  </p:childTnLst>
                                </p:cTn>
                              </p:par>
                              <p:par>
                                <p:cTn id="15" presetID="63" presetClass="path" presetSubtype="0" repeatCount="indefinite" accel="50000" decel="50000" fill="hold" grpId="0" nodeType="withEffect">
                                  <p:stCondLst>
                                    <p:cond delay="0"/>
                                  </p:stCondLst>
                                  <p:childTnLst>
                                    <p:animMotion origin="layout" path="M 2.5E-6 0 L 0.47656 -0.00903 " pathEditMode="relative" rAng="0" ptsTypes="AA">
                                      <p:cBhvr>
                                        <p:cTn id="16" dur="3000" fill="hold"/>
                                        <p:tgtEl>
                                          <p:spTgt spid="97300"/>
                                        </p:tgtEl>
                                        <p:attrNameLst>
                                          <p:attrName>ppt_x</p:attrName>
                                          <p:attrName>ppt_y</p:attrName>
                                        </p:attrNameLst>
                                      </p:cBhvr>
                                      <p:rCtr x="23819" y="-463"/>
                                    </p:animMotion>
                                  </p:childTnLst>
                                </p:cTn>
                              </p:par>
                              <p:par>
                                <p:cTn id="17" presetID="63" presetClass="path" presetSubtype="0" repeatCount="indefinite" accel="50000" decel="50000" fill="hold" grpId="0" nodeType="withEffect">
                                  <p:stCondLst>
                                    <p:cond delay="0"/>
                                  </p:stCondLst>
                                  <p:childTnLst>
                                    <p:animMotion origin="layout" path="M 2.5E-6 -4.44444E-6 L 0.44531 -0.00277 " pathEditMode="relative" rAng="0" ptsTypes="AA">
                                      <p:cBhvr>
                                        <p:cTn id="18" dur="3000" fill="hold"/>
                                        <p:tgtEl>
                                          <p:spTgt spid="97301"/>
                                        </p:tgtEl>
                                        <p:attrNameLst>
                                          <p:attrName>ppt_x</p:attrName>
                                          <p:attrName>ppt_y</p:attrName>
                                        </p:attrNameLst>
                                      </p:cBhvr>
                                      <p:rCtr x="22257" y="-139"/>
                                    </p:animMotion>
                                  </p:childTnLst>
                                </p:cTn>
                              </p:par>
                              <p:par>
                                <p:cTn id="19" presetID="63" presetClass="path" presetSubtype="0" repeatCount="indefinite" accel="50000" decel="50000" fill="hold" grpId="0" nodeType="withEffect">
                                  <p:stCondLst>
                                    <p:cond delay="0"/>
                                  </p:stCondLst>
                                  <p:childTnLst>
                                    <p:animMotion origin="layout" path="M 5E-6 0 L 0.32813 -0.00208 " pathEditMode="relative" rAng="0" ptsTypes="AA">
                                      <p:cBhvr>
                                        <p:cTn id="20" dur="5000" fill="hold"/>
                                        <p:tgtEl>
                                          <p:spTgt spid="97302"/>
                                        </p:tgtEl>
                                        <p:attrNameLst>
                                          <p:attrName>ppt_x</p:attrName>
                                          <p:attrName>ppt_y</p:attrName>
                                        </p:attrNameLst>
                                      </p:cBhvr>
                                      <p:rCtr x="16406" y="-116"/>
                                    </p:animMotion>
                                  </p:childTnLst>
                                </p:cTn>
                              </p:par>
                              <p:par>
                                <p:cTn id="21" presetID="63" presetClass="path" presetSubtype="0" repeatCount="indefinite" accel="50000" decel="50000" fill="hold" grpId="0" nodeType="withEffect">
                                  <p:stCondLst>
                                    <p:cond delay="0"/>
                                  </p:stCondLst>
                                  <p:childTnLst>
                                    <p:animMotion origin="layout" path="M 3.33333E-6 4.44444E-6 L 0.29583 -0.00834 " pathEditMode="relative" rAng="0" ptsTypes="AA">
                                      <p:cBhvr>
                                        <p:cTn id="22" dur="5000" fill="hold"/>
                                        <p:tgtEl>
                                          <p:spTgt spid="97303"/>
                                        </p:tgtEl>
                                        <p:attrNameLst>
                                          <p:attrName>ppt_x</p:attrName>
                                          <p:attrName>ppt_y</p:attrName>
                                        </p:attrNameLst>
                                      </p:cBhvr>
                                      <p:rCtr x="14792" y="-417"/>
                                    </p:animMotion>
                                  </p:childTnLst>
                                </p:cTn>
                              </p:par>
                              <p:par>
                                <p:cTn id="23" presetID="63" presetClass="path" presetSubtype="0" repeatCount="indefinite" accel="50000" decel="50000" fill="hold" grpId="0" nodeType="withEffect">
                                  <p:stCondLst>
                                    <p:cond delay="0"/>
                                  </p:stCondLst>
                                  <p:childTnLst>
                                    <p:animMotion origin="layout" path="M 4.16667E-6 0 L 0.2651 -0.00208 " pathEditMode="relative" rAng="0" ptsTypes="AA">
                                      <p:cBhvr>
                                        <p:cTn id="24" dur="5000" fill="hold"/>
                                        <p:tgtEl>
                                          <p:spTgt spid="97304"/>
                                        </p:tgtEl>
                                        <p:attrNameLst>
                                          <p:attrName>ppt_x</p:attrName>
                                          <p:attrName>ppt_y</p:attrName>
                                        </p:attrNameLst>
                                      </p:cBhvr>
                                      <p:rCtr x="13247" y="-116"/>
                                    </p:animMotion>
                                  </p:childTnLst>
                                </p:cTn>
                              </p:par>
                              <p:par>
                                <p:cTn id="25" presetID="22" presetClass="entr" presetSubtype="8" fill="hold" grpId="0" nodeType="withEffect">
                                  <p:stCondLst>
                                    <p:cond delay="0"/>
                                  </p:stCondLst>
                                  <p:childTnLst>
                                    <p:set>
                                      <p:cBhvr>
                                        <p:cTn id="26" dur="1" fill="hold">
                                          <p:stCondLst>
                                            <p:cond delay="0"/>
                                          </p:stCondLst>
                                        </p:cTn>
                                        <p:tgtEl>
                                          <p:spTgt spid="97288"/>
                                        </p:tgtEl>
                                        <p:attrNameLst>
                                          <p:attrName>style.visibility</p:attrName>
                                        </p:attrNameLst>
                                      </p:cBhvr>
                                      <p:to>
                                        <p:strVal val="visible"/>
                                      </p:to>
                                    </p:set>
                                    <p:animEffect transition="in" filter="wipe(left)">
                                      <p:cBhvr>
                                        <p:cTn id="27" dur="2000"/>
                                        <p:tgtEl>
                                          <p:spTgt spid="9728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P spid="97293" grpId="0" animBg="1"/>
      <p:bldP spid="97296" grpId="0" animBg="1"/>
      <p:bldP spid="97297" grpId="0" animBg="1"/>
      <p:bldP spid="97299" grpId="0" animBg="1"/>
      <p:bldP spid="97300" grpId="0" animBg="1"/>
      <p:bldP spid="97301" grpId="0" animBg="1"/>
      <p:bldP spid="97302" grpId="0" animBg="1"/>
      <p:bldP spid="97303" grpId="0" animBg="1"/>
      <p:bldP spid="97304"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7499C69-6EC8-4B3D-897B-5D661F686EFF}"/>
              </a:ext>
            </a:extLst>
          </p:cNvPr>
          <p:cNvGrpSpPr/>
          <p:nvPr/>
        </p:nvGrpSpPr>
        <p:grpSpPr>
          <a:xfrm>
            <a:off x="4887907" y="1957606"/>
            <a:ext cx="5538622" cy="3353748"/>
            <a:chOff x="4887907" y="1957606"/>
            <a:chExt cx="5538622" cy="3353748"/>
          </a:xfrm>
        </p:grpSpPr>
        <p:sp>
          <p:nvSpPr>
            <p:cNvPr id="55" name="Rectangle: Rounded Corners 54">
              <a:extLst>
                <a:ext uri="{FF2B5EF4-FFF2-40B4-BE49-F238E27FC236}">
                  <a16:creationId xmlns:a16="http://schemas.microsoft.com/office/drawing/2014/main" id="{D8929B5C-C344-4919-B8B7-81FEFAA6ED7D}"/>
                </a:ext>
              </a:extLst>
            </p:cNvPr>
            <p:cNvSpPr/>
            <p:nvPr/>
          </p:nvSpPr>
          <p:spPr bwMode="auto">
            <a:xfrm>
              <a:off x="6784914" y="2157491"/>
              <a:ext cx="3625850"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Rectangle: Rounded Corners 56">
              <a:extLst>
                <a:ext uri="{FF2B5EF4-FFF2-40B4-BE49-F238E27FC236}">
                  <a16:creationId xmlns:a16="http://schemas.microsoft.com/office/drawing/2014/main" id="{43C3DD36-06C2-4EC6-B904-16DE05B570C0}"/>
                </a:ext>
              </a:extLst>
            </p:cNvPr>
            <p:cNvSpPr/>
            <p:nvPr/>
          </p:nvSpPr>
          <p:spPr bwMode="auto">
            <a:xfrm>
              <a:off x="4895790" y="2151934"/>
              <a:ext cx="1539875" cy="642938"/>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3" name="Rectangle: Rounded Corners 82">
              <a:extLst>
                <a:ext uri="{FF2B5EF4-FFF2-40B4-BE49-F238E27FC236}">
                  <a16:creationId xmlns:a16="http://schemas.microsoft.com/office/drawing/2014/main" id="{289C1703-ACCF-4CB3-9358-BE146FFBF593}"/>
                </a:ext>
              </a:extLst>
            </p:cNvPr>
            <p:cNvSpPr/>
            <p:nvPr/>
          </p:nvSpPr>
          <p:spPr bwMode="auto">
            <a:xfrm>
              <a:off x="6777031" y="2988298"/>
              <a:ext cx="3625850"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4" name="Rectangle: Rounded Corners 83">
              <a:extLst>
                <a:ext uri="{FF2B5EF4-FFF2-40B4-BE49-F238E27FC236}">
                  <a16:creationId xmlns:a16="http://schemas.microsoft.com/office/drawing/2014/main" id="{BEF197A4-019D-49AF-A5A5-F9A20C6EBA2C}"/>
                </a:ext>
              </a:extLst>
            </p:cNvPr>
            <p:cNvSpPr/>
            <p:nvPr/>
          </p:nvSpPr>
          <p:spPr bwMode="auto">
            <a:xfrm>
              <a:off x="4887907" y="2982741"/>
              <a:ext cx="1539875" cy="642938"/>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Rectangle: Rounded Corners 91">
              <a:extLst>
                <a:ext uri="{FF2B5EF4-FFF2-40B4-BE49-F238E27FC236}">
                  <a16:creationId xmlns:a16="http://schemas.microsoft.com/office/drawing/2014/main" id="{E2898B33-ADCD-4ED0-A25A-BB2F34DAFAD7}"/>
                </a:ext>
              </a:extLst>
            </p:cNvPr>
            <p:cNvSpPr/>
            <p:nvPr/>
          </p:nvSpPr>
          <p:spPr bwMode="auto">
            <a:xfrm>
              <a:off x="6784914" y="3824325"/>
              <a:ext cx="3625850"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3" name="Rectangle: Rounded Corners 92">
              <a:extLst>
                <a:ext uri="{FF2B5EF4-FFF2-40B4-BE49-F238E27FC236}">
                  <a16:creationId xmlns:a16="http://schemas.microsoft.com/office/drawing/2014/main" id="{794D1B29-1097-4DBD-8F2F-CB18071F6AA6}"/>
                </a:ext>
              </a:extLst>
            </p:cNvPr>
            <p:cNvSpPr/>
            <p:nvPr/>
          </p:nvSpPr>
          <p:spPr bwMode="auto">
            <a:xfrm>
              <a:off x="4895790" y="3818768"/>
              <a:ext cx="1539875" cy="642938"/>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6" name="Rectangle: Rounded Corners 95">
              <a:extLst>
                <a:ext uri="{FF2B5EF4-FFF2-40B4-BE49-F238E27FC236}">
                  <a16:creationId xmlns:a16="http://schemas.microsoft.com/office/drawing/2014/main" id="{0E3AEA74-E651-457A-9D59-A0117CD22507}"/>
                </a:ext>
              </a:extLst>
            </p:cNvPr>
            <p:cNvSpPr/>
            <p:nvPr/>
          </p:nvSpPr>
          <p:spPr bwMode="auto">
            <a:xfrm>
              <a:off x="6800679" y="4673973"/>
              <a:ext cx="3625850"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7" name="Rectangle: Rounded Corners 96">
              <a:extLst>
                <a:ext uri="{FF2B5EF4-FFF2-40B4-BE49-F238E27FC236}">
                  <a16:creationId xmlns:a16="http://schemas.microsoft.com/office/drawing/2014/main" id="{07759AEE-279E-4399-A6C4-0FA606DABEEC}"/>
                </a:ext>
              </a:extLst>
            </p:cNvPr>
            <p:cNvSpPr/>
            <p:nvPr/>
          </p:nvSpPr>
          <p:spPr bwMode="auto">
            <a:xfrm>
              <a:off x="4911555" y="4668416"/>
              <a:ext cx="1539875" cy="642938"/>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a:extLst>
                <a:ext uri="{FF2B5EF4-FFF2-40B4-BE49-F238E27FC236}">
                  <a16:creationId xmlns:a16="http://schemas.microsoft.com/office/drawing/2014/main" id="{09D1664E-E616-497B-BC79-276590B08652}"/>
                </a:ext>
              </a:extLst>
            </p:cNvPr>
            <p:cNvGrpSpPr/>
            <p:nvPr/>
          </p:nvGrpSpPr>
          <p:grpSpPr>
            <a:xfrm>
              <a:off x="6423244" y="1957606"/>
              <a:ext cx="361670" cy="3011956"/>
              <a:chOff x="6423244" y="1957606"/>
              <a:chExt cx="361670" cy="3011956"/>
            </a:xfrm>
          </p:grpSpPr>
          <p:cxnSp>
            <p:nvCxnSpPr>
              <p:cNvPr id="5" name="Straight Connector 4">
                <a:extLst>
                  <a:ext uri="{FF2B5EF4-FFF2-40B4-BE49-F238E27FC236}">
                    <a16:creationId xmlns:a16="http://schemas.microsoft.com/office/drawing/2014/main" id="{39291423-D23C-49A9-813B-A1AADA6DECAD}"/>
                  </a:ext>
                </a:extLst>
              </p:cNvPr>
              <p:cNvCxnSpPr/>
              <p:nvPr/>
            </p:nvCxnSpPr>
            <p:spPr bwMode="auto">
              <a:xfrm>
                <a:off x="6597869" y="1957606"/>
                <a:ext cx="0" cy="300074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581FB82-E85F-4691-83C5-7B998A388656}"/>
                  </a:ext>
                </a:extLst>
              </p:cNvPr>
              <p:cNvCxnSpPr>
                <a:stCxn id="57" idx="3"/>
                <a:endCxn id="55" idx="1"/>
              </p:cNvCxnSpPr>
              <p:nvPr/>
            </p:nvCxnSpPr>
            <p:spPr bwMode="auto">
              <a:xfrm>
                <a:off x="6435665" y="2473403"/>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8B44283F-518F-45E3-BA48-B7E951391393}"/>
                  </a:ext>
                </a:extLst>
              </p:cNvPr>
              <p:cNvCxnSpPr/>
              <p:nvPr/>
            </p:nvCxnSpPr>
            <p:spPr bwMode="auto">
              <a:xfrm>
                <a:off x="6432318" y="3346783"/>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01512008-A7FB-4F85-A6B1-370F0104F6CF}"/>
                  </a:ext>
                </a:extLst>
              </p:cNvPr>
              <p:cNvCxnSpPr/>
              <p:nvPr/>
            </p:nvCxnSpPr>
            <p:spPr bwMode="auto">
              <a:xfrm>
                <a:off x="6423244" y="4133534"/>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EA53AD33-C1F5-4073-98F9-46E128800899}"/>
                  </a:ext>
                </a:extLst>
              </p:cNvPr>
              <p:cNvCxnSpPr/>
              <p:nvPr/>
            </p:nvCxnSpPr>
            <p:spPr bwMode="auto">
              <a:xfrm>
                <a:off x="6432317" y="4969561"/>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grpSp>
      <p:grpSp>
        <p:nvGrpSpPr>
          <p:cNvPr id="21" name="Group 20">
            <a:extLst>
              <a:ext uri="{FF2B5EF4-FFF2-40B4-BE49-F238E27FC236}">
                <a16:creationId xmlns:a16="http://schemas.microsoft.com/office/drawing/2014/main" id="{1E8A74D6-4ACA-42BA-BCA7-3EC363815E29}"/>
              </a:ext>
            </a:extLst>
          </p:cNvPr>
          <p:cNvGrpSpPr/>
          <p:nvPr/>
        </p:nvGrpSpPr>
        <p:grpSpPr>
          <a:xfrm>
            <a:off x="10357988" y="1903054"/>
            <a:ext cx="1795073" cy="3393730"/>
            <a:chOff x="10357988" y="1903054"/>
            <a:chExt cx="1795073" cy="3393730"/>
          </a:xfrm>
        </p:grpSpPr>
        <p:sp>
          <p:nvSpPr>
            <p:cNvPr id="47" name="Rectangle: Rounded Corners 46">
              <a:extLst>
                <a:ext uri="{FF2B5EF4-FFF2-40B4-BE49-F238E27FC236}">
                  <a16:creationId xmlns:a16="http://schemas.microsoft.com/office/drawing/2014/main" id="{E343D61F-C40F-47FF-B3C5-FB21F1AB8071}"/>
                </a:ext>
              </a:extLst>
            </p:cNvPr>
            <p:cNvSpPr/>
            <p:nvPr/>
          </p:nvSpPr>
          <p:spPr bwMode="auto">
            <a:xfrm>
              <a:off x="10723438" y="2166476"/>
              <a:ext cx="1416843"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8" name="Rectangle: Rounded Corners 77">
              <a:extLst>
                <a:ext uri="{FF2B5EF4-FFF2-40B4-BE49-F238E27FC236}">
                  <a16:creationId xmlns:a16="http://schemas.microsoft.com/office/drawing/2014/main" id="{760594AA-30D0-402D-A112-47EEECD8B86B}"/>
                </a:ext>
              </a:extLst>
            </p:cNvPr>
            <p:cNvSpPr/>
            <p:nvPr/>
          </p:nvSpPr>
          <p:spPr bwMode="auto">
            <a:xfrm>
              <a:off x="10719658" y="2997200"/>
              <a:ext cx="1416843"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1" name="Rectangle: Rounded Corners 90">
              <a:extLst>
                <a:ext uri="{FF2B5EF4-FFF2-40B4-BE49-F238E27FC236}">
                  <a16:creationId xmlns:a16="http://schemas.microsoft.com/office/drawing/2014/main" id="{A999A04F-AD1B-4509-A70F-C7515AD81C81}"/>
                </a:ext>
              </a:extLst>
            </p:cNvPr>
            <p:cNvSpPr/>
            <p:nvPr/>
          </p:nvSpPr>
          <p:spPr bwMode="auto">
            <a:xfrm>
              <a:off x="10719658" y="3833226"/>
              <a:ext cx="1416843"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5" name="Rectangle: Rounded Corners 94">
              <a:extLst>
                <a:ext uri="{FF2B5EF4-FFF2-40B4-BE49-F238E27FC236}">
                  <a16:creationId xmlns:a16="http://schemas.microsoft.com/office/drawing/2014/main" id="{CDA38F67-B5A5-47BB-943E-C7D956488C85}"/>
                </a:ext>
              </a:extLst>
            </p:cNvPr>
            <p:cNvSpPr/>
            <p:nvPr/>
          </p:nvSpPr>
          <p:spPr bwMode="auto">
            <a:xfrm>
              <a:off x="10736218" y="4664959"/>
              <a:ext cx="1416843"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01" name="Group 100">
              <a:extLst>
                <a:ext uri="{FF2B5EF4-FFF2-40B4-BE49-F238E27FC236}">
                  <a16:creationId xmlns:a16="http://schemas.microsoft.com/office/drawing/2014/main" id="{98C2BE1D-2B64-44E7-9557-2B30B3558661}"/>
                </a:ext>
              </a:extLst>
            </p:cNvPr>
            <p:cNvGrpSpPr/>
            <p:nvPr/>
          </p:nvGrpSpPr>
          <p:grpSpPr>
            <a:xfrm>
              <a:off x="10357988" y="1903054"/>
              <a:ext cx="361670" cy="3011956"/>
              <a:chOff x="6423244" y="1957606"/>
              <a:chExt cx="361670" cy="3011956"/>
            </a:xfrm>
          </p:grpSpPr>
          <p:cxnSp>
            <p:nvCxnSpPr>
              <p:cNvPr id="102" name="Straight Connector 101">
                <a:extLst>
                  <a:ext uri="{FF2B5EF4-FFF2-40B4-BE49-F238E27FC236}">
                    <a16:creationId xmlns:a16="http://schemas.microsoft.com/office/drawing/2014/main" id="{90C2D0D5-A37E-45C2-8226-107FEF0927BF}"/>
                  </a:ext>
                </a:extLst>
              </p:cNvPr>
              <p:cNvCxnSpPr/>
              <p:nvPr/>
            </p:nvCxnSpPr>
            <p:spPr bwMode="auto">
              <a:xfrm>
                <a:off x="6597869" y="1957606"/>
                <a:ext cx="0" cy="300074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511AA43D-55FD-47A7-A880-9C7545A10F29}"/>
                  </a:ext>
                </a:extLst>
              </p:cNvPr>
              <p:cNvCxnSpPr/>
              <p:nvPr/>
            </p:nvCxnSpPr>
            <p:spPr bwMode="auto">
              <a:xfrm>
                <a:off x="6435665" y="2473403"/>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0D28FADF-EDA2-44A0-8458-940A03761DA4}"/>
                  </a:ext>
                </a:extLst>
              </p:cNvPr>
              <p:cNvCxnSpPr/>
              <p:nvPr/>
            </p:nvCxnSpPr>
            <p:spPr bwMode="auto">
              <a:xfrm>
                <a:off x="6432318" y="3346783"/>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1E7800D0-20FC-4FD4-895E-2CFBA07316E2}"/>
                  </a:ext>
                </a:extLst>
              </p:cNvPr>
              <p:cNvCxnSpPr/>
              <p:nvPr/>
            </p:nvCxnSpPr>
            <p:spPr bwMode="auto">
              <a:xfrm>
                <a:off x="6423244" y="4133534"/>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717E61F3-0AFE-47F2-9776-6B9F0ECF67EF}"/>
                  </a:ext>
                </a:extLst>
              </p:cNvPr>
              <p:cNvCxnSpPr/>
              <p:nvPr/>
            </p:nvCxnSpPr>
            <p:spPr bwMode="auto">
              <a:xfrm>
                <a:off x="6432317" y="4969561"/>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grpSp>
      <p:grpSp>
        <p:nvGrpSpPr>
          <p:cNvPr id="8194" name="Group 8">
            <a:extLst>
              <a:ext uri="{FF2B5EF4-FFF2-40B4-BE49-F238E27FC236}">
                <a16:creationId xmlns:a16="http://schemas.microsoft.com/office/drawing/2014/main" id="{271541FD-7A05-4020-91C3-9E7AE80AC3A5}"/>
              </a:ext>
            </a:extLst>
          </p:cNvPr>
          <p:cNvGrpSpPr>
            <a:grpSpLocks/>
          </p:cNvGrpSpPr>
          <p:nvPr/>
        </p:nvGrpSpPr>
        <p:grpSpPr bwMode="auto">
          <a:xfrm>
            <a:off x="919163" y="325438"/>
            <a:ext cx="2898775" cy="646112"/>
            <a:chOff x="734" y="208"/>
            <a:chExt cx="1826" cy="407"/>
          </a:xfrm>
        </p:grpSpPr>
        <p:sp>
          <p:nvSpPr>
            <p:cNvPr id="8236" name="Text Box 6">
              <a:extLst>
                <a:ext uri="{FF2B5EF4-FFF2-40B4-BE49-F238E27FC236}">
                  <a16:creationId xmlns:a16="http://schemas.microsoft.com/office/drawing/2014/main" id="{C19D262D-AC0D-4BA4-A690-8ADFD2B7A9F7}"/>
                </a:ext>
              </a:extLst>
            </p:cNvPr>
            <p:cNvSpPr txBox="1">
              <a:spLocks noChangeArrowheads="1"/>
            </p:cNvSpPr>
            <p:nvPr/>
          </p:nvSpPr>
          <p:spPr bwMode="auto">
            <a:xfrm>
              <a:off x="760" y="24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bg1"/>
                </a:solidFill>
                <a:latin typeface="A3.BoosterNextFYBlackRegular-Sa" charset="0"/>
                <a:cs typeface="Open Sans" panose="020B0606030504020204" pitchFamily="34" charset="0"/>
              </a:endParaRPr>
            </a:p>
          </p:txBody>
        </p:sp>
        <p:sp>
          <p:nvSpPr>
            <p:cNvPr id="8237" name="Text Box 7">
              <a:extLst>
                <a:ext uri="{FF2B5EF4-FFF2-40B4-BE49-F238E27FC236}">
                  <a16:creationId xmlns:a16="http://schemas.microsoft.com/office/drawing/2014/main" id="{89CC8C4D-136D-4C89-A0AD-170C44B1BB24}"/>
                </a:ext>
              </a:extLst>
            </p:cNvPr>
            <p:cNvSpPr txBox="1">
              <a:spLocks noChangeArrowheads="1"/>
            </p:cNvSpPr>
            <p:nvPr/>
          </p:nvSpPr>
          <p:spPr bwMode="auto">
            <a:xfrm>
              <a:off x="734" y="208"/>
              <a:ext cx="182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r>
                <a:rPr lang="en-US" altLang="en-US" sz="3600">
                  <a:solidFill>
                    <a:schemeClr val="bg1"/>
                  </a:solidFill>
                  <a:latin typeface="Univers Condensed Light" panose="020B0306020202040204" pitchFamily="34" charset="0"/>
                  <a:cs typeface="Open Sans" panose="020B0606030504020204" pitchFamily="34" charset="0"/>
                </a:rPr>
                <a:t>Tiết 6: Chủ đề 5</a:t>
              </a:r>
              <a:endParaRPr lang="en-US" altLang="en-US" sz="4800">
                <a:solidFill>
                  <a:srgbClr val="FFFF66"/>
                </a:solidFill>
                <a:latin typeface="Univers Condensed Light" panose="020B0306020202040204" pitchFamily="34" charset="0"/>
                <a:cs typeface="Open Sans" panose="020B0606030504020204" pitchFamily="34" charset="0"/>
              </a:endParaRPr>
            </a:p>
          </p:txBody>
        </p:sp>
      </p:grpSp>
      <p:sp>
        <p:nvSpPr>
          <p:cNvPr id="8202" name="TextBox 3">
            <a:extLst>
              <a:ext uri="{FF2B5EF4-FFF2-40B4-BE49-F238E27FC236}">
                <a16:creationId xmlns:a16="http://schemas.microsoft.com/office/drawing/2014/main" id="{489906F4-B4B3-4242-9F0D-DC1E5D6C0238}"/>
              </a:ext>
            </a:extLst>
          </p:cNvPr>
          <p:cNvSpPr txBox="1">
            <a:spLocks noChangeArrowheads="1"/>
          </p:cNvSpPr>
          <p:nvPr/>
        </p:nvSpPr>
        <p:spPr bwMode="auto">
          <a:xfrm>
            <a:off x="919163" y="14896"/>
            <a:ext cx="61976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4000" b="1" dirty="0">
                <a:solidFill>
                  <a:srgbClr val="0D5668"/>
                </a:solidFill>
                <a:latin typeface="Calibri" panose="020F0502020204030204" pitchFamily="34" charset="0"/>
                <a:cs typeface="Calibri" panose="020F0502020204030204" pitchFamily="34" charset="0"/>
              </a:rPr>
              <a:t>I. </a:t>
            </a:r>
            <a:r>
              <a:rPr lang="en-GB" altLang="en-US" sz="4000" b="1" dirty="0" err="1">
                <a:solidFill>
                  <a:srgbClr val="0D5668"/>
                </a:solidFill>
                <a:latin typeface="Calibri" panose="020F0502020204030204" pitchFamily="34" charset="0"/>
                <a:cs typeface="Calibri" panose="020F0502020204030204" pitchFamily="34" charset="0"/>
              </a:rPr>
              <a:t>Ôn</a:t>
            </a:r>
            <a:r>
              <a:rPr lang="en-GB" altLang="en-US" sz="4000" b="1" dirty="0">
                <a:solidFill>
                  <a:srgbClr val="0D5668"/>
                </a:solidFill>
                <a:latin typeface="Calibri" panose="020F0502020204030204" pitchFamily="34" charset="0"/>
                <a:cs typeface="Calibri" panose="020F0502020204030204" pitchFamily="34" charset="0"/>
              </a:rPr>
              <a:t> </a:t>
            </a:r>
            <a:r>
              <a:rPr lang="en-GB" altLang="en-US" sz="4000" b="1" dirty="0" err="1">
                <a:solidFill>
                  <a:srgbClr val="0D5668"/>
                </a:solidFill>
                <a:latin typeface="Calibri" panose="020F0502020204030204" pitchFamily="34" charset="0"/>
                <a:cs typeface="Calibri" panose="020F0502020204030204" pitchFamily="34" charset="0"/>
              </a:rPr>
              <a:t>lại</a:t>
            </a:r>
            <a:r>
              <a:rPr lang="en-GB" altLang="en-US" sz="4000" b="1" dirty="0">
                <a:solidFill>
                  <a:srgbClr val="0D5668"/>
                </a:solidFill>
                <a:latin typeface="Calibri" panose="020F0502020204030204" pitchFamily="34" charset="0"/>
                <a:cs typeface="Calibri" panose="020F0502020204030204" pitchFamily="34" charset="0"/>
              </a:rPr>
              <a:t> </a:t>
            </a:r>
            <a:r>
              <a:rPr lang="en-GB" altLang="en-US" sz="4000" b="1" dirty="0" err="1">
                <a:solidFill>
                  <a:srgbClr val="0D5668"/>
                </a:solidFill>
                <a:latin typeface="Calibri" panose="020F0502020204030204" pitchFamily="34" charset="0"/>
                <a:cs typeface="Calibri" panose="020F0502020204030204" pitchFamily="34" charset="0"/>
              </a:rPr>
              <a:t>về</a:t>
            </a:r>
            <a:r>
              <a:rPr lang="en-GB" altLang="en-US" sz="4000" b="1" dirty="0">
                <a:solidFill>
                  <a:srgbClr val="0D5668"/>
                </a:solidFill>
                <a:latin typeface="Calibri" panose="020F0502020204030204" pitchFamily="34" charset="0"/>
                <a:cs typeface="Calibri" panose="020F0502020204030204" pitchFamily="34" charset="0"/>
              </a:rPr>
              <a:t> </a:t>
            </a:r>
            <a:r>
              <a:rPr lang="en-GB" altLang="en-US" sz="4000" b="1" dirty="0" err="1">
                <a:solidFill>
                  <a:srgbClr val="0D5668"/>
                </a:solidFill>
                <a:latin typeface="Calibri" panose="020F0502020204030204" pitchFamily="34" charset="0"/>
                <a:cs typeface="Calibri" panose="020F0502020204030204" pitchFamily="34" charset="0"/>
              </a:rPr>
              <a:t>hai</a:t>
            </a:r>
            <a:r>
              <a:rPr lang="en-GB" altLang="en-US" sz="4000" b="1" dirty="0">
                <a:solidFill>
                  <a:srgbClr val="0D5668"/>
                </a:solidFill>
                <a:latin typeface="Calibri" panose="020F0502020204030204" pitchFamily="34" charset="0"/>
                <a:cs typeface="Calibri" panose="020F0502020204030204" pitchFamily="34" charset="0"/>
              </a:rPr>
              <a:t> l</a:t>
            </a:r>
            <a:r>
              <a:rPr lang="en-US" altLang="en-US" sz="4000" b="1" dirty="0" err="1">
                <a:solidFill>
                  <a:srgbClr val="0D5668"/>
                </a:solidFill>
                <a:latin typeface="Calibri" panose="020F0502020204030204" pitchFamily="34" charset="0"/>
                <a:cs typeface="Calibri" panose="020F0502020204030204" pitchFamily="34" charset="0"/>
              </a:rPr>
              <a:t>ực</a:t>
            </a:r>
            <a:r>
              <a:rPr lang="en-US" altLang="en-US" sz="4000" b="1" dirty="0">
                <a:solidFill>
                  <a:srgbClr val="0D5668"/>
                </a:solidFill>
                <a:latin typeface="Calibri" panose="020F0502020204030204" pitchFamily="34" charset="0"/>
                <a:cs typeface="Calibri" panose="020F0502020204030204" pitchFamily="34" charset="0"/>
              </a:rPr>
              <a:t> </a:t>
            </a:r>
            <a:r>
              <a:rPr lang="en-US" altLang="en-US" sz="4000" b="1" dirty="0" err="1">
                <a:solidFill>
                  <a:srgbClr val="0D5668"/>
                </a:solidFill>
                <a:latin typeface="Calibri" panose="020F0502020204030204" pitchFamily="34" charset="0"/>
                <a:cs typeface="Calibri" panose="020F0502020204030204" pitchFamily="34" charset="0"/>
              </a:rPr>
              <a:t>cân</a:t>
            </a:r>
            <a:r>
              <a:rPr lang="en-US" altLang="en-US" sz="4000" b="1" dirty="0">
                <a:solidFill>
                  <a:srgbClr val="0D5668"/>
                </a:solidFill>
                <a:latin typeface="Calibri" panose="020F0502020204030204" pitchFamily="34" charset="0"/>
                <a:cs typeface="Calibri" panose="020F0502020204030204" pitchFamily="34" charset="0"/>
              </a:rPr>
              <a:t> </a:t>
            </a:r>
            <a:r>
              <a:rPr lang="en-US" altLang="en-US" sz="4000" b="1" dirty="0" err="1">
                <a:solidFill>
                  <a:srgbClr val="0D5668"/>
                </a:solidFill>
                <a:latin typeface="Calibri" panose="020F0502020204030204" pitchFamily="34" charset="0"/>
                <a:cs typeface="Calibri" panose="020F0502020204030204" pitchFamily="34" charset="0"/>
              </a:rPr>
              <a:t>bằng</a:t>
            </a:r>
            <a:endParaRPr lang="en-GB" altLang="en-US" sz="4000" b="1" dirty="0">
              <a:solidFill>
                <a:srgbClr val="0D5668"/>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E8C6396-8C18-4700-997F-D11979985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04" t="13695" r="15446" b="18976"/>
          <a:stretch>
            <a:fillRect/>
          </a:stretch>
        </p:blipFill>
        <p:spPr bwMode="auto">
          <a:xfrm>
            <a:off x="490538" y="2368550"/>
            <a:ext cx="223996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AA0C8DDE-9259-42CA-8817-B4E1DBEDCE63}"/>
              </a:ext>
            </a:extLst>
          </p:cNvPr>
          <p:cNvCxnSpPr>
            <a:cxnSpLocks noChangeShapeType="1"/>
          </p:cNvCxnSpPr>
          <p:nvPr/>
        </p:nvCxnSpPr>
        <p:spPr bwMode="auto">
          <a:xfrm>
            <a:off x="1611313" y="3421063"/>
            <a:ext cx="0" cy="769937"/>
          </a:xfrm>
          <a:prstGeom prst="straightConnector1">
            <a:avLst/>
          </a:prstGeom>
          <a:noFill/>
          <a:ln w="57150" algn="ctr">
            <a:solidFill>
              <a:srgbClr val="FFC611"/>
            </a:solidFill>
            <a:round/>
            <a:headEnd/>
            <a:tailEnd type="triangle" w="med" len="med"/>
          </a:ln>
          <a:extLst>
            <a:ext uri="{909E8E84-426E-40DD-AFC4-6F175D3DCCD1}">
              <a14:hiddenFill xmlns:a14="http://schemas.microsoft.com/office/drawing/2010/main">
                <a:noFill/>
              </a14:hiddenFill>
            </a:ext>
          </a:extLst>
        </p:spPr>
      </p:cxnSp>
      <p:grpSp>
        <p:nvGrpSpPr>
          <p:cNvPr id="18" name="Group 17">
            <a:extLst>
              <a:ext uri="{FF2B5EF4-FFF2-40B4-BE49-F238E27FC236}">
                <a16:creationId xmlns:a16="http://schemas.microsoft.com/office/drawing/2014/main" id="{8E984014-746B-40C4-B0FC-E58FFBB01CE8}"/>
              </a:ext>
            </a:extLst>
          </p:cNvPr>
          <p:cNvGrpSpPr/>
          <p:nvPr/>
        </p:nvGrpSpPr>
        <p:grpSpPr>
          <a:xfrm>
            <a:off x="1174750" y="4038600"/>
            <a:ext cx="546100" cy="584200"/>
            <a:chOff x="1174750" y="4038600"/>
            <a:chExt cx="546100" cy="584200"/>
          </a:xfrm>
        </p:grpSpPr>
        <p:sp>
          <p:nvSpPr>
            <p:cNvPr id="17" name="TextBox 16">
              <a:extLst>
                <a:ext uri="{FF2B5EF4-FFF2-40B4-BE49-F238E27FC236}">
                  <a16:creationId xmlns:a16="http://schemas.microsoft.com/office/drawing/2014/main" id="{15494D0F-D70A-4E33-95A1-9264A1FE63F1}"/>
                </a:ext>
              </a:extLst>
            </p:cNvPr>
            <p:cNvSpPr txBox="1">
              <a:spLocks noChangeArrowheads="1"/>
            </p:cNvSpPr>
            <p:nvPr/>
          </p:nvSpPr>
          <p:spPr bwMode="auto">
            <a:xfrm>
              <a:off x="1174750" y="40386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200" b="1">
                  <a:solidFill>
                    <a:srgbClr val="0D5668"/>
                  </a:solidFill>
                  <a:latin typeface="Calibri" panose="020F0502020204030204" pitchFamily="34" charset="0"/>
                  <a:cs typeface="Calibri" panose="020F0502020204030204" pitchFamily="34" charset="0"/>
                </a:rPr>
                <a:t>P</a:t>
              </a:r>
            </a:p>
          </p:txBody>
        </p:sp>
        <p:cxnSp>
          <p:nvCxnSpPr>
            <p:cNvPr id="19" name="Straight Arrow Connector 18">
              <a:extLst>
                <a:ext uri="{FF2B5EF4-FFF2-40B4-BE49-F238E27FC236}">
                  <a16:creationId xmlns:a16="http://schemas.microsoft.com/office/drawing/2014/main" id="{661BAA55-AAC6-4B23-A32F-5733B1F9D8AA}"/>
                </a:ext>
              </a:extLst>
            </p:cNvPr>
            <p:cNvCxnSpPr>
              <a:cxnSpLocks/>
            </p:cNvCxnSpPr>
            <p:nvPr/>
          </p:nvCxnSpPr>
          <p:spPr bwMode="auto">
            <a:xfrm flipV="1">
              <a:off x="1249363" y="4106863"/>
              <a:ext cx="274637" cy="1587"/>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grpSp>
      <p:cxnSp>
        <p:nvCxnSpPr>
          <p:cNvPr id="27" name="Straight Arrow Connector 26">
            <a:extLst>
              <a:ext uri="{FF2B5EF4-FFF2-40B4-BE49-F238E27FC236}">
                <a16:creationId xmlns:a16="http://schemas.microsoft.com/office/drawing/2014/main" id="{6C934393-E0AA-4B48-9A43-A5EC8E5363B6}"/>
              </a:ext>
            </a:extLst>
          </p:cNvPr>
          <p:cNvCxnSpPr>
            <a:cxnSpLocks/>
          </p:cNvCxnSpPr>
          <p:nvPr/>
        </p:nvCxnSpPr>
        <p:spPr bwMode="auto">
          <a:xfrm flipV="1">
            <a:off x="1611313" y="2598738"/>
            <a:ext cx="0" cy="754062"/>
          </a:xfrm>
          <a:prstGeom prst="straightConnector1">
            <a:avLst/>
          </a:prstGeom>
          <a:noFill/>
          <a:ln w="57150" algn="ctr">
            <a:solidFill>
              <a:srgbClr val="FF66CC"/>
            </a:solidFill>
            <a:round/>
            <a:headEnd/>
            <a:tailEnd type="triangle" w="med" len="med"/>
          </a:ln>
          <a:extLst>
            <a:ext uri="{909E8E84-426E-40DD-AFC4-6F175D3DCCD1}">
              <a14:hiddenFill xmlns:a14="http://schemas.microsoft.com/office/drawing/2010/main">
                <a:noFill/>
              </a14:hiddenFill>
            </a:ext>
          </a:extLst>
        </p:spPr>
      </p:cxnSp>
      <p:sp>
        <p:nvSpPr>
          <p:cNvPr id="16" name="Oval 15">
            <a:extLst>
              <a:ext uri="{FF2B5EF4-FFF2-40B4-BE49-F238E27FC236}">
                <a16:creationId xmlns:a16="http://schemas.microsoft.com/office/drawing/2014/main" id="{B7E007E3-99E9-4C46-A044-C2A03B7EA8C4}"/>
              </a:ext>
            </a:extLst>
          </p:cNvPr>
          <p:cNvSpPr>
            <a:spLocks noChangeArrowheads="1"/>
          </p:cNvSpPr>
          <p:nvPr/>
        </p:nvSpPr>
        <p:spPr bwMode="auto">
          <a:xfrm flipH="1" flipV="1">
            <a:off x="1538288" y="3313113"/>
            <a:ext cx="152400" cy="115887"/>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grpSp>
        <p:nvGrpSpPr>
          <p:cNvPr id="20" name="Group 19">
            <a:extLst>
              <a:ext uri="{FF2B5EF4-FFF2-40B4-BE49-F238E27FC236}">
                <a16:creationId xmlns:a16="http://schemas.microsoft.com/office/drawing/2014/main" id="{61560E7C-32A1-4A6C-9252-AA6DC456E90D}"/>
              </a:ext>
            </a:extLst>
          </p:cNvPr>
          <p:cNvGrpSpPr/>
          <p:nvPr/>
        </p:nvGrpSpPr>
        <p:grpSpPr>
          <a:xfrm>
            <a:off x="1162050" y="2101850"/>
            <a:ext cx="544513" cy="584200"/>
            <a:chOff x="1162050" y="2101850"/>
            <a:chExt cx="544513" cy="584200"/>
          </a:xfrm>
        </p:grpSpPr>
        <p:sp>
          <p:nvSpPr>
            <p:cNvPr id="29" name="TextBox 28">
              <a:extLst>
                <a:ext uri="{FF2B5EF4-FFF2-40B4-BE49-F238E27FC236}">
                  <a16:creationId xmlns:a16="http://schemas.microsoft.com/office/drawing/2014/main" id="{B8D08031-9EEA-4012-A0A2-6454DDD0D70B}"/>
                </a:ext>
              </a:extLst>
            </p:cNvPr>
            <p:cNvSpPr txBox="1">
              <a:spLocks noChangeArrowheads="1"/>
            </p:cNvSpPr>
            <p:nvPr/>
          </p:nvSpPr>
          <p:spPr bwMode="auto">
            <a:xfrm>
              <a:off x="1162050" y="2101850"/>
              <a:ext cx="544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200" b="1">
                  <a:solidFill>
                    <a:srgbClr val="0D5668"/>
                  </a:solidFill>
                  <a:latin typeface="Calibri" panose="020F0502020204030204" pitchFamily="34" charset="0"/>
                  <a:cs typeface="Calibri" panose="020F0502020204030204" pitchFamily="34" charset="0"/>
                </a:rPr>
                <a:t>N</a:t>
              </a:r>
            </a:p>
          </p:txBody>
        </p:sp>
        <p:cxnSp>
          <p:nvCxnSpPr>
            <p:cNvPr id="30" name="Straight Arrow Connector 29">
              <a:extLst>
                <a:ext uri="{FF2B5EF4-FFF2-40B4-BE49-F238E27FC236}">
                  <a16:creationId xmlns:a16="http://schemas.microsoft.com/office/drawing/2014/main" id="{11BFB71C-B8F8-43EC-BE23-7DDA03131826}"/>
                </a:ext>
              </a:extLst>
            </p:cNvPr>
            <p:cNvCxnSpPr>
              <a:cxnSpLocks/>
            </p:cNvCxnSpPr>
            <p:nvPr/>
          </p:nvCxnSpPr>
          <p:spPr bwMode="auto">
            <a:xfrm flipV="1">
              <a:off x="1281113" y="2171700"/>
              <a:ext cx="274637" cy="0"/>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8" name="Group 7">
            <a:extLst>
              <a:ext uri="{FF2B5EF4-FFF2-40B4-BE49-F238E27FC236}">
                <a16:creationId xmlns:a16="http://schemas.microsoft.com/office/drawing/2014/main" id="{E44DEF7B-156C-4027-AAA1-5ED8C55657BB}"/>
              </a:ext>
            </a:extLst>
          </p:cNvPr>
          <p:cNvGrpSpPr/>
          <p:nvPr/>
        </p:nvGrpSpPr>
        <p:grpSpPr>
          <a:xfrm>
            <a:off x="5696168" y="1345672"/>
            <a:ext cx="1803400" cy="642938"/>
            <a:chOff x="5696169" y="1329227"/>
            <a:chExt cx="1803400" cy="642938"/>
          </a:xfrm>
        </p:grpSpPr>
        <p:sp>
          <p:nvSpPr>
            <p:cNvPr id="60" name="Rectangle: Rounded Corners 59">
              <a:extLst>
                <a:ext uri="{FF2B5EF4-FFF2-40B4-BE49-F238E27FC236}">
                  <a16:creationId xmlns:a16="http://schemas.microsoft.com/office/drawing/2014/main" id="{1FB582A2-2D53-44FD-A401-E9B3F0514A8D}"/>
                </a:ext>
              </a:extLst>
            </p:cNvPr>
            <p:cNvSpPr/>
            <p:nvPr/>
          </p:nvSpPr>
          <p:spPr bwMode="auto">
            <a:xfrm>
              <a:off x="5696169" y="1329227"/>
              <a:ext cx="1803400" cy="642938"/>
            </a:xfrm>
            <a:prstGeom prst="roundRect">
              <a:avLst>
                <a:gd name="adj" fmla="val 10000"/>
              </a:avLst>
            </a:prstGeom>
            <a:solidFill>
              <a:srgbClr val="FFB3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A238D61-90A0-441E-94D5-E6DFA2F957F4}"/>
                    </a:ext>
                  </a:extLst>
                </p:cNvPr>
                <p:cNvSpPr txBox="1">
                  <a:spLocks noChangeArrowheads="1"/>
                </p:cNvSpPr>
                <p:nvPr/>
              </p:nvSpPr>
              <p:spPr bwMode="auto">
                <a:xfrm>
                  <a:off x="5756316" y="1367596"/>
                  <a:ext cx="1683105" cy="506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b="1" dirty="0" err="1">
                      <a:solidFill>
                        <a:schemeClr val="tx1"/>
                      </a:solidFill>
                      <a:latin typeface="Calibri" panose="020F0502020204030204" pitchFamily="34" charset="0"/>
                      <a:cs typeface="Calibri" panose="020F0502020204030204" pitchFamily="34" charset="0"/>
                    </a:rPr>
                    <a:t>Trọng</a:t>
                  </a:r>
                  <a:r>
                    <a:rPr lang="en-GB" altLang="en-US" b="1" dirty="0">
                      <a:solidFill>
                        <a:schemeClr val="tx1"/>
                      </a:solidFill>
                      <a:latin typeface="Calibri" panose="020F0502020204030204" pitchFamily="34" charset="0"/>
                      <a:cs typeface="Calibri" panose="020F0502020204030204" pitchFamily="34" charset="0"/>
                    </a:rPr>
                    <a:t> l</a:t>
                  </a:r>
                  <a:r>
                    <a:rPr lang="en-US" altLang="en-US" b="1" dirty="0" err="1">
                      <a:solidFill>
                        <a:schemeClr val="tx1"/>
                      </a:solidFill>
                      <a:latin typeface="Calibri" panose="020F0502020204030204" pitchFamily="34" charset="0"/>
                      <a:cs typeface="Calibri" panose="020F0502020204030204" pitchFamily="34" charset="0"/>
                    </a:rPr>
                    <a:t>ực</a:t>
                  </a:r>
                  <a:r>
                    <a:rPr lang="en-US" altLang="en-US" b="1" dirty="0">
                      <a:solidFill>
                        <a:schemeClr val="tx1"/>
                      </a:solidFill>
                      <a:latin typeface="Calibri" panose="020F0502020204030204" pitchFamily="34" charset="0"/>
                      <a:cs typeface="Calibri" panose="020F0502020204030204" pitchFamily="34" charset="0"/>
                    </a:rPr>
                    <a:t> </a:t>
                  </a:r>
                  <a14:m>
                    <m:oMath xmlns:m="http://schemas.openxmlformats.org/officeDocument/2006/math">
                      <m:acc>
                        <m:accPr>
                          <m:chr m:val="⃗"/>
                          <m:ctrlPr>
                            <a:rPr lang="en-GB" altLang="en-US" b="1" i="1" dirty="0" smtClean="0">
                              <a:solidFill>
                                <a:schemeClr val="tx1"/>
                              </a:solidFill>
                              <a:latin typeface="Cambria Math" panose="02040503050406030204" pitchFamily="18" charset="0"/>
                            </a:rPr>
                          </m:ctrlPr>
                        </m:accPr>
                        <m:e>
                          <m:r>
                            <a:rPr lang="en-GB" altLang="en-US" b="1" i="1" dirty="0">
                              <a:solidFill>
                                <a:schemeClr val="tx1"/>
                              </a:solidFill>
                              <a:latin typeface="Cambria Math" panose="02040503050406030204" pitchFamily="18" charset="0"/>
                            </a:rPr>
                            <m:t>𝑃</m:t>
                          </m:r>
                        </m:e>
                      </m:acc>
                    </m:oMath>
                  </a14:m>
                  <a:endParaRPr lang="en-GB" altLang="en-US" b="1" dirty="0">
                    <a:solidFill>
                      <a:schemeClr val="tx1"/>
                    </a:solidFill>
                    <a:latin typeface="Calibri" panose="020F0502020204030204" pitchFamily="34" charset="0"/>
                    <a:cs typeface="Calibri" panose="020F0502020204030204" pitchFamily="34" charset="0"/>
                  </a:endParaRPr>
                </a:p>
              </p:txBody>
            </p:sp>
          </mc:Choice>
          <mc:Fallback xmlns="">
            <p:sp>
              <p:nvSpPr>
                <p:cNvPr id="25" name="TextBox 24">
                  <a:extLst>
                    <a:ext uri="{FF2B5EF4-FFF2-40B4-BE49-F238E27FC236}">
                      <a16:creationId xmlns:a16="http://schemas.microsoft.com/office/drawing/2014/main" id="{5A238D61-90A0-441E-94D5-E6DFA2F957F4}"/>
                    </a:ext>
                  </a:extLst>
                </p:cNvPr>
                <p:cNvSpPr txBox="1">
                  <a:spLocks noRot="1" noChangeAspect="1" noMove="1" noResize="1" noEditPoints="1" noAdjustHandles="1" noChangeArrowheads="1" noChangeShapeType="1" noTextEdit="1"/>
                </p:cNvSpPr>
                <p:nvPr/>
              </p:nvSpPr>
              <p:spPr bwMode="auto">
                <a:xfrm>
                  <a:off x="5756316" y="1367596"/>
                  <a:ext cx="1683105" cy="506421"/>
                </a:xfrm>
                <a:prstGeom prst="rect">
                  <a:avLst/>
                </a:prstGeom>
                <a:blipFill>
                  <a:blip r:embed="rId3"/>
                  <a:stretch>
                    <a:fillRect l="-5435" t="-1205" b="-265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5DD8F01F-BDBA-47FA-91B0-B4B038AB0192}"/>
              </a:ext>
            </a:extLst>
          </p:cNvPr>
          <p:cNvGrpSpPr/>
          <p:nvPr/>
        </p:nvGrpSpPr>
        <p:grpSpPr>
          <a:xfrm>
            <a:off x="9495795" y="1311166"/>
            <a:ext cx="1904452" cy="631825"/>
            <a:chOff x="9495795" y="1311166"/>
            <a:chExt cx="1904452" cy="631825"/>
          </a:xfrm>
        </p:grpSpPr>
        <p:sp>
          <p:nvSpPr>
            <p:cNvPr id="63" name="Rectangle: Rounded Corners 62">
              <a:extLst>
                <a:ext uri="{FF2B5EF4-FFF2-40B4-BE49-F238E27FC236}">
                  <a16:creationId xmlns:a16="http://schemas.microsoft.com/office/drawing/2014/main" id="{A2FC8E61-4739-4854-86B1-D97AC5E138CB}"/>
                </a:ext>
              </a:extLst>
            </p:cNvPr>
            <p:cNvSpPr/>
            <p:nvPr/>
          </p:nvSpPr>
          <p:spPr bwMode="auto">
            <a:xfrm>
              <a:off x="9495795" y="1311166"/>
              <a:ext cx="1803400" cy="631825"/>
            </a:xfrm>
            <a:prstGeom prst="roundRect">
              <a:avLst>
                <a:gd name="adj" fmla="val 10000"/>
              </a:avLst>
            </a:prstGeom>
            <a:solidFill>
              <a:srgbClr val="21C5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A3618BB-B9F1-41E2-924E-A947093463C0}"/>
                    </a:ext>
                  </a:extLst>
                </p:cNvPr>
                <p:cNvSpPr txBox="1">
                  <a:spLocks noChangeArrowheads="1"/>
                </p:cNvSpPr>
                <p:nvPr/>
              </p:nvSpPr>
              <p:spPr bwMode="auto">
                <a:xfrm>
                  <a:off x="9596847" y="1348657"/>
                  <a:ext cx="1803400" cy="506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chemeClr val="tx1"/>
                      </a:solidFill>
                      <a:latin typeface="Calibri" panose="020F0502020204030204" pitchFamily="34" charset="0"/>
                      <a:cs typeface="Calibri" panose="020F0502020204030204" pitchFamily="34" charset="0"/>
                    </a:rPr>
                    <a:t>Lực</a:t>
                  </a:r>
                  <a:r>
                    <a:rPr lang="en-US" altLang="en-US" b="1" dirty="0">
                      <a:solidFill>
                        <a:schemeClr val="tx1"/>
                      </a:solidFill>
                      <a:latin typeface="Calibri" panose="020F0502020204030204" pitchFamily="34" charset="0"/>
                      <a:cs typeface="Calibri" panose="020F0502020204030204" pitchFamily="34" charset="0"/>
                    </a:rPr>
                    <a:t> </a:t>
                  </a:r>
                  <a:r>
                    <a:rPr lang="en-US" altLang="en-US" b="1" dirty="0" err="1">
                      <a:solidFill>
                        <a:schemeClr val="tx1"/>
                      </a:solidFill>
                      <a:latin typeface="Calibri" panose="020F0502020204030204" pitchFamily="34" charset="0"/>
                      <a:cs typeface="Calibri" panose="020F0502020204030204" pitchFamily="34" charset="0"/>
                    </a:rPr>
                    <a:t>nâng</a:t>
                  </a:r>
                  <a:r>
                    <a:rPr lang="en-US" altLang="en-US" b="1" dirty="0">
                      <a:solidFill>
                        <a:schemeClr val="tx1"/>
                      </a:solidFill>
                      <a:latin typeface="Calibri" panose="020F0502020204030204" pitchFamily="34" charset="0"/>
                      <a:cs typeface="Calibri" panose="020F0502020204030204" pitchFamily="34" charset="0"/>
                    </a:rPr>
                    <a:t> </a:t>
                  </a:r>
                  <a14:m>
                    <m:oMath xmlns:m="http://schemas.openxmlformats.org/officeDocument/2006/math">
                      <m:acc>
                        <m:accPr>
                          <m:chr m:val="⃗"/>
                          <m:ctrlPr>
                            <a:rPr lang="en-GB" altLang="en-US" b="1" i="1" dirty="0" smtClean="0">
                              <a:solidFill>
                                <a:schemeClr val="tx1"/>
                              </a:solidFill>
                              <a:latin typeface="Cambria Math" panose="02040503050406030204" pitchFamily="18" charset="0"/>
                            </a:rPr>
                          </m:ctrlPr>
                        </m:accPr>
                        <m:e>
                          <m:r>
                            <a:rPr lang="en-GB" altLang="en-US" b="1" i="1" dirty="0">
                              <a:solidFill>
                                <a:schemeClr val="tx1"/>
                              </a:solidFill>
                              <a:latin typeface="Cambria Math" panose="02040503050406030204" pitchFamily="18" charset="0"/>
                            </a:rPr>
                            <m:t>𝑁</m:t>
                          </m:r>
                        </m:e>
                      </m:acc>
                    </m:oMath>
                  </a14:m>
                  <a:endParaRPr lang="en-GB" altLang="en-US" b="1" dirty="0">
                    <a:solidFill>
                      <a:schemeClr val="tx1"/>
                    </a:solidFill>
                    <a:latin typeface="Calibri" panose="020F0502020204030204" pitchFamily="34" charset="0"/>
                    <a:cs typeface="Calibri" panose="020F0502020204030204" pitchFamily="34" charset="0"/>
                  </a:endParaRPr>
                </a:p>
              </p:txBody>
            </p:sp>
          </mc:Choice>
          <mc:Fallback xmlns="">
            <p:sp>
              <p:nvSpPr>
                <p:cNvPr id="79" name="TextBox 78">
                  <a:extLst>
                    <a:ext uri="{FF2B5EF4-FFF2-40B4-BE49-F238E27FC236}">
                      <a16:creationId xmlns:a16="http://schemas.microsoft.com/office/drawing/2014/main" id="{7A3618BB-B9F1-41E2-924E-A947093463C0}"/>
                    </a:ext>
                  </a:extLst>
                </p:cNvPr>
                <p:cNvSpPr txBox="1">
                  <a:spLocks noRot="1" noChangeAspect="1" noMove="1" noResize="1" noEditPoints="1" noAdjustHandles="1" noChangeArrowheads="1" noChangeShapeType="1" noTextEdit="1"/>
                </p:cNvSpPr>
                <p:nvPr/>
              </p:nvSpPr>
              <p:spPr bwMode="auto">
                <a:xfrm>
                  <a:off x="9596847" y="1348657"/>
                  <a:ext cx="1803400" cy="506421"/>
                </a:xfrm>
                <a:prstGeom prst="rect">
                  <a:avLst/>
                </a:prstGeom>
                <a:blipFill>
                  <a:blip r:embed="rId4"/>
                  <a:stretch>
                    <a:fillRect l="-5068" t="-1205" b="-265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80" name="TextBox 79">
            <a:extLst>
              <a:ext uri="{FF2B5EF4-FFF2-40B4-BE49-F238E27FC236}">
                <a16:creationId xmlns:a16="http://schemas.microsoft.com/office/drawing/2014/main" id="{49B44996-6688-4E5B-9291-B247F90A28AE}"/>
              </a:ext>
            </a:extLst>
          </p:cNvPr>
          <p:cNvSpPr txBox="1">
            <a:spLocks noChangeArrowheads="1"/>
          </p:cNvSpPr>
          <p:nvPr/>
        </p:nvSpPr>
        <p:spPr bwMode="auto">
          <a:xfrm>
            <a:off x="5029821" y="2188203"/>
            <a:ext cx="129596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500" b="1" dirty="0" err="1">
                <a:solidFill>
                  <a:srgbClr val="0D5668"/>
                </a:solidFill>
                <a:latin typeface="Calibri" panose="020F0502020204030204" pitchFamily="34" charset="0"/>
                <a:cs typeface="Calibri" panose="020F0502020204030204" pitchFamily="34" charset="0"/>
              </a:rPr>
              <a:t>Tại</a:t>
            </a:r>
            <a:r>
              <a:rPr lang="en-GB" altLang="en-US" sz="2500" b="1" dirty="0">
                <a:solidFill>
                  <a:srgbClr val="0D5668"/>
                </a:solidFill>
                <a:latin typeface="Calibri" panose="020F0502020204030204" pitchFamily="34" charset="0"/>
                <a:cs typeface="Calibri" panose="020F0502020204030204" pitchFamily="34" charset="0"/>
              </a:rPr>
              <a:t> </a:t>
            </a:r>
            <a:r>
              <a:rPr lang="en-GB" altLang="en-US" sz="2500" b="1" dirty="0" err="1">
                <a:solidFill>
                  <a:srgbClr val="0D5668"/>
                </a:solidFill>
                <a:latin typeface="Calibri" panose="020F0502020204030204" pitchFamily="34" charset="0"/>
                <a:cs typeface="Calibri" panose="020F0502020204030204" pitchFamily="34" charset="0"/>
              </a:rPr>
              <a:t>sách</a:t>
            </a:r>
            <a:endParaRPr lang="en-GB" altLang="en-US" sz="2500" b="1" dirty="0">
              <a:solidFill>
                <a:srgbClr val="0D5668"/>
              </a:solidFill>
              <a:latin typeface="Calibri" panose="020F050202020403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41233082-6F87-43CC-A9A0-EB3AE32D091B}"/>
              </a:ext>
            </a:extLst>
          </p:cNvPr>
          <p:cNvSpPr txBox="1">
            <a:spLocks noChangeArrowheads="1"/>
          </p:cNvSpPr>
          <p:nvPr/>
        </p:nvSpPr>
        <p:spPr bwMode="auto">
          <a:xfrm>
            <a:off x="7854204" y="2231734"/>
            <a:ext cx="164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Điểm</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đặt</a:t>
            </a:r>
            <a:r>
              <a:rPr lang="en-US" altLang="en-US" b="1" dirty="0">
                <a:solidFill>
                  <a:srgbClr val="0D5668"/>
                </a:solidFill>
                <a:latin typeface="Calibri" panose="020F0502020204030204" pitchFamily="34" charset="0"/>
                <a:cs typeface="Calibri" panose="020F0502020204030204" pitchFamily="34" charset="0"/>
              </a:rPr>
              <a:t>?  </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F00EB9EC-ED5B-4C2F-A02E-5A04CDC0CE40}"/>
              </a:ext>
            </a:extLst>
          </p:cNvPr>
          <p:cNvSpPr txBox="1">
            <a:spLocks noChangeArrowheads="1"/>
          </p:cNvSpPr>
          <p:nvPr/>
        </p:nvSpPr>
        <p:spPr bwMode="auto">
          <a:xfrm>
            <a:off x="7113914" y="2250764"/>
            <a:ext cx="2969407" cy="461665"/>
          </a:xfrm>
          <a:prstGeom prst="rect">
            <a:avLst/>
          </a:prstGeom>
          <a:solidFill>
            <a:schemeClr val="bg1"/>
          </a:solidFill>
          <a:ln>
            <a:noFill/>
          </a:ln>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Cùng</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tác</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dụng</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vào</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vật</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08E855C-9A82-4DEE-AC52-D9ACA66DAB8D}"/>
              </a:ext>
            </a:extLst>
          </p:cNvPr>
          <p:cNvSpPr txBox="1">
            <a:spLocks noChangeArrowheads="1"/>
          </p:cNvSpPr>
          <p:nvPr/>
        </p:nvSpPr>
        <p:spPr bwMode="auto">
          <a:xfrm>
            <a:off x="4997172" y="4733712"/>
            <a:ext cx="131592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b="1" dirty="0">
                <a:solidFill>
                  <a:srgbClr val="0D5668"/>
                </a:solidFill>
                <a:latin typeface="Calibri" panose="020F0502020204030204" pitchFamily="34" charset="0"/>
                <a:cs typeface="Calibri" panose="020F0502020204030204" pitchFamily="34" charset="0"/>
              </a:rPr>
              <a:t>P = 50 N</a:t>
            </a:r>
          </a:p>
        </p:txBody>
      </p:sp>
      <p:sp>
        <p:nvSpPr>
          <p:cNvPr id="46" name="TextBox 45">
            <a:extLst>
              <a:ext uri="{FF2B5EF4-FFF2-40B4-BE49-F238E27FC236}">
                <a16:creationId xmlns:a16="http://schemas.microsoft.com/office/drawing/2014/main" id="{E542E9AA-8558-4C6C-B50E-D3F64101065A}"/>
              </a:ext>
            </a:extLst>
          </p:cNvPr>
          <p:cNvSpPr txBox="1">
            <a:spLocks noChangeArrowheads="1"/>
          </p:cNvSpPr>
          <p:nvPr/>
        </p:nvSpPr>
        <p:spPr bwMode="auto">
          <a:xfrm>
            <a:off x="182743" y="617347"/>
            <a:ext cx="119585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Một</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quyển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sách</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có</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khối</a:t>
            </a:r>
            <a:r>
              <a:rPr lang="en-GB" altLang="en-US" sz="2800" dirty="0">
                <a:solidFill>
                  <a:schemeClr val="tx1"/>
                </a:solidFill>
                <a:latin typeface="Times New Roman" panose="02020603050405020304" pitchFamily="18" charset="0"/>
                <a:cs typeface="Times New Roman" panose="02020603050405020304" pitchFamily="18" charset="0"/>
              </a:rPr>
              <a:t> l</a:t>
            </a:r>
            <a:r>
              <a:rPr lang="vi-VN" altLang="en-US" sz="2800" dirty="0">
                <a:solidFill>
                  <a:schemeClr val="tx1"/>
                </a:solidFill>
                <a:latin typeface="Times New Roman" panose="02020603050405020304" pitchFamily="18" charset="0"/>
                <a:cs typeface="Times New Roman" panose="02020603050405020304" pitchFamily="18" charset="0"/>
              </a:rPr>
              <a:t>ư</a:t>
            </a:r>
            <a:r>
              <a:rPr lang="en-US" altLang="en-US" sz="2800" dirty="0" err="1">
                <a:solidFill>
                  <a:schemeClr val="tx1"/>
                </a:solidFill>
                <a:latin typeface="Times New Roman" panose="02020603050405020304" pitchFamily="18" charset="0"/>
                <a:cs typeface="Times New Roman" panose="02020603050405020304" pitchFamily="18" charset="0"/>
              </a:rPr>
              <a:t>ợng</a:t>
            </a:r>
            <a:r>
              <a:rPr lang="en-US" altLang="en-US" sz="2800" dirty="0">
                <a:solidFill>
                  <a:schemeClr val="tx1"/>
                </a:solidFill>
                <a:latin typeface="Times New Roman" panose="02020603050405020304" pitchFamily="18" charset="0"/>
                <a:cs typeface="Times New Roman" panose="02020603050405020304" pitchFamily="18" charset="0"/>
              </a:rPr>
              <a:t> 0,5 kg </a:t>
            </a:r>
            <a:r>
              <a:rPr lang="en-US" altLang="en-US" sz="2800" dirty="0" err="1">
                <a:solidFill>
                  <a:schemeClr val="tx1"/>
                </a:solidFill>
                <a:latin typeface="Times New Roman" panose="02020603050405020304" pitchFamily="18" charset="0"/>
                <a:cs typeface="Times New Roman" panose="02020603050405020304" pitchFamily="18" charset="0"/>
              </a:rPr>
              <a:t>nằm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yên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trên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sàn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Quyển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sách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chịu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tác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dụng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của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trọng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lực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không</a:t>
            </a:r>
            <a:r>
              <a:rPr lang="en-US" altLang="en-US" sz="2800" dirty="0">
                <a:solidFill>
                  <a:schemeClr val="tx1"/>
                </a:solidFill>
                <a:latin typeface="Times New Roman" panose="02020603050405020304" pitchFamily="18" charset="0"/>
                <a:cs typeface="Times New Roman" panose="02020603050405020304" pitchFamily="18" charset="0"/>
              </a:rPr>
              <a:t>?</a:t>
            </a:r>
            <a:endParaRPr lang="en-GB" altLang="en-US" sz="2800" dirty="0">
              <a:solidFill>
                <a:schemeClr val="tx1"/>
              </a:solidFill>
              <a:latin typeface="Times New Roman" panose="02020603050405020304" pitchFamily="18" charset="0"/>
              <a:cs typeface="Times New Roman" panose="02020603050405020304" pitchFamily="18" charset="0"/>
            </a:endParaRPr>
          </a:p>
        </p:txBody>
      </p:sp>
      <p:sp>
        <p:nvSpPr>
          <p:cNvPr id="107" name="TextBox 106">
            <a:extLst>
              <a:ext uri="{FF2B5EF4-FFF2-40B4-BE49-F238E27FC236}">
                <a16:creationId xmlns:a16="http://schemas.microsoft.com/office/drawing/2014/main" id="{C0AB5B06-2986-4E43-A31B-C22D5D5D96B2}"/>
              </a:ext>
            </a:extLst>
          </p:cNvPr>
          <p:cNvSpPr txBox="1">
            <a:spLocks noChangeArrowheads="1"/>
          </p:cNvSpPr>
          <p:nvPr/>
        </p:nvSpPr>
        <p:spPr bwMode="auto">
          <a:xfrm>
            <a:off x="7757714" y="3080081"/>
            <a:ext cx="164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Phương</a:t>
            </a:r>
            <a:r>
              <a:rPr lang="en-US" altLang="en-US" b="1" dirty="0">
                <a:solidFill>
                  <a:srgbClr val="0D5668"/>
                </a:solidFill>
                <a:latin typeface="Calibri" panose="020F0502020204030204" pitchFamily="34" charset="0"/>
                <a:cs typeface="Calibri" panose="020F0502020204030204" pitchFamily="34" charset="0"/>
              </a:rPr>
              <a:t>?  </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08" name="TextBox 107">
            <a:extLst>
              <a:ext uri="{FF2B5EF4-FFF2-40B4-BE49-F238E27FC236}">
                <a16:creationId xmlns:a16="http://schemas.microsoft.com/office/drawing/2014/main" id="{11512ECF-4B6F-457F-9EBC-763D6C21380A}"/>
              </a:ext>
            </a:extLst>
          </p:cNvPr>
          <p:cNvSpPr txBox="1">
            <a:spLocks noChangeArrowheads="1"/>
          </p:cNvSpPr>
          <p:nvPr/>
        </p:nvSpPr>
        <p:spPr bwMode="auto">
          <a:xfrm>
            <a:off x="7757714" y="3960167"/>
            <a:ext cx="164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Chiều</a:t>
            </a:r>
            <a:r>
              <a:rPr lang="en-US" altLang="en-US" b="1" dirty="0">
                <a:solidFill>
                  <a:srgbClr val="0D5668"/>
                </a:solidFill>
                <a:latin typeface="Calibri" panose="020F0502020204030204" pitchFamily="34" charset="0"/>
                <a:cs typeface="Calibri" panose="020F0502020204030204" pitchFamily="34" charset="0"/>
              </a:rPr>
              <a:t>?  </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09" name="TextBox 108">
            <a:extLst>
              <a:ext uri="{FF2B5EF4-FFF2-40B4-BE49-F238E27FC236}">
                <a16:creationId xmlns:a16="http://schemas.microsoft.com/office/drawing/2014/main" id="{B81D4AA8-8830-43F7-9528-31D794B423BD}"/>
              </a:ext>
            </a:extLst>
          </p:cNvPr>
          <p:cNvSpPr txBox="1">
            <a:spLocks noChangeArrowheads="1"/>
          </p:cNvSpPr>
          <p:nvPr/>
        </p:nvSpPr>
        <p:spPr bwMode="auto">
          <a:xfrm>
            <a:off x="7789840" y="4768201"/>
            <a:ext cx="164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Độ</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lớn</a:t>
            </a:r>
            <a:r>
              <a:rPr lang="en-US" altLang="en-US" b="1" dirty="0">
                <a:solidFill>
                  <a:srgbClr val="0D5668"/>
                </a:solidFill>
                <a:latin typeface="Calibri" panose="020F0502020204030204" pitchFamily="34" charset="0"/>
                <a:cs typeface="Calibri" panose="020F0502020204030204" pitchFamily="34" charset="0"/>
              </a:rPr>
              <a:t>?  </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10" name="TextBox 109">
            <a:extLst>
              <a:ext uri="{FF2B5EF4-FFF2-40B4-BE49-F238E27FC236}">
                <a16:creationId xmlns:a16="http://schemas.microsoft.com/office/drawing/2014/main" id="{924B6608-DABA-4B7D-9D2E-3F40D510CFB4}"/>
              </a:ext>
            </a:extLst>
          </p:cNvPr>
          <p:cNvSpPr txBox="1">
            <a:spLocks noChangeArrowheads="1"/>
          </p:cNvSpPr>
          <p:nvPr/>
        </p:nvSpPr>
        <p:spPr bwMode="auto">
          <a:xfrm>
            <a:off x="4826172" y="3135124"/>
            <a:ext cx="165082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300" b="1" dirty="0" err="1">
                <a:solidFill>
                  <a:srgbClr val="0D5668"/>
                </a:solidFill>
                <a:latin typeface="Calibri" panose="020F0502020204030204" pitchFamily="34" charset="0"/>
                <a:cs typeface="Calibri" panose="020F0502020204030204" pitchFamily="34" charset="0"/>
              </a:rPr>
              <a:t>Thẳng</a:t>
            </a:r>
            <a:r>
              <a:rPr lang="en-GB" altLang="en-US" sz="2300" b="1" dirty="0">
                <a:solidFill>
                  <a:srgbClr val="0D5668"/>
                </a:solidFill>
                <a:latin typeface="Calibri" panose="020F0502020204030204" pitchFamily="34" charset="0"/>
                <a:cs typeface="Calibri" panose="020F0502020204030204" pitchFamily="34" charset="0"/>
              </a:rPr>
              <a:t> </a:t>
            </a:r>
            <a:r>
              <a:rPr lang="en-GB" altLang="en-US" sz="2300" b="1" dirty="0" err="1">
                <a:solidFill>
                  <a:srgbClr val="0D5668"/>
                </a:solidFill>
                <a:latin typeface="Calibri" panose="020F0502020204030204" pitchFamily="34" charset="0"/>
                <a:cs typeface="Calibri" panose="020F0502020204030204" pitchFamily="34" charset="0"/>
              </a:rPr>
              <a:t>đứng</a:t>
            </a:r>
            <a:endParaRPr lang="en-GB" altLang="en-US" sz="2300" b="1" dirty="0">
              <a:solidFill>
                <a:srgbClr val="0D5668"/>
              </a:solidFill>
              <a:latin typeface="Calibri" panose="020F0502020204030204" pitchFamily="34" charset="0"/>
              <a:cs typeface="Calibri" panose="020F0502020204030204" pitchFamily="34" charset="0"/>
            </a:endParaRPr>
          </a:p>
        </p:txBody>
      </p:sp>
      <p:sp>
        <p:nvSpPr>
          <p:cNvPr id="111" name="TextBox 110">
            <a:extLst>
              <a:ext uri="{FF2B5EF4-FFF2-40B4-BE49-F238E27FC236}">
                <a16:creationId xmlns:a16="http://schemas.microsoft.com/office/drawing/2014/main" id="{07B5F4BB-4B71-4A62-9E2B-CC54AC6B8576}"/>
              </a:ext>
            </a:extLst>
          </p:cNvPr>
          <p:cNvSpPr txBox="1">
            <a:spLocks noChangeArrowheads="1"/>
          </p:cNvSpPr>
          <p:nvPr/>
        </p:nvSpPr>
        <p:spPr bwMode="auto">
          <a:xfrm>
            <a:off x="4826171" y="3853406"/>
            <a:ext cx="17838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100" b="1" dirty="0" err="1">
                <a:solidFill>
                  <a:srgbClr val="0D5668"/>
                </a:solidFill>
                <a:latin typeface="Calibri" panose="020F0502020204030204" pitchFamily="34" charset="0"/>
                <a:cs typeface="Calibri" panose="020F0502020204030204" pitchFamily="34" charset="0"/>
              </a:rPr>
              <a:t>Hướng</a:t>
            </a:r>
            <a:r>
              <a:rPr lang="en-GB" altLang="en-US" sz="2100" b="1" dirty="0">
                <a:solidFill>
                  <a:srgbClr val="0D5668"/>
                </a:solidFill>
                <a:latin typeface="Calibri" panose="020F0502020204030204" pitchFamily="34" charset="0"/>
                <a:cs typeface="Calibri" panose="020F0502020204030204" pitchFamily="34" charset="0"/>
              </a:rPr>
              <a:t> </a:t>
            </a:r>
            <a:r>
              <a:rPr lang="en-GB" altLang="en-US" sz="2100" b="1" dirty="0" err="1">
                <a:solidFill>
                  <a:srgbClr val="0D5668"/>
                </a:solidFill>
                <a:latin typeface="Calibri" panose="020F0502020204030204" pitchFamily="34" charset="0"/>
                <a:cs typeface="Calibri" panose="020F0502020204030204" pitchFamily="34" charset="0"/>
              </a:rPr>
              <a:t>xuống</a:t>
            </a:r>
            <a:endParaRPr lang="en-GB" altLang="en-US" sz="2100" b="1" dirty="0">
              <a:solidFill>
                <a:srgbClr val="0D5668"/>
              </a:solidFill>
              <a:latin typeface="Calibri" panose="020F0502020204030204" pitchFamily="34" charset="0"/>
              <a:cs typeface="Calibri" panose="020F0502020204030204" pitchFamily="34" charset="0"/>
            </a:endParaRPr>
          </a:p>
        </p:txBody>
      </p:sp>
      <p:sp>
        <p:nvSpPr>
          <p:cNvPr id="112" name="TextBox 111">
            <a:extLst>
              <a:ext uri="{FF2B5EF4-FFF2-40B4-BE49-F238E27FC236}">
                <a16:creationId xmlns:a16="http://schemas.microsoft.com/office/drawing/2014/main" id="{E54D8147-27AE-42AB-ADF5-108F1DCF7A20}"/>
              </a:ext>
            </a:extLst>
          </p:cNvPr>
          <p:cNvSpPr txBox="1">
            <a:spLocks noChangeArrowheads="1"/>
          </p:cNvSpPr>
          <p:nvPr/>
        </p:nvSpPr>
        <p:spPr bwMode="auto">
          <a:xfrm>
            <a:off x="7113914" y="5509343"/>
            <a:ext cx="34432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b="1" dirty="0">
                <a:solidFill>
                  <a:srgbClr val="0D5668"/>
                </a:solidFill>
                <a:latin typeface="Calibri" panose="020F0502020204030204" pitchFamily="34" charset="0"/>
                <a:cs typeface="Calibri" panose="020F0502020204030204" pitchFamily="34" charset="0"/>
              </a:rPr>
              <a:t>P = 10.m </a:t>
            </a:r>
          </a:p>
          <a:p>
            <a:pPr>
              <a:spcBef>
                <a:spcPct val="0"/>
              </a:spcBef>
              <a:buFontTx/>
              <a:buNone/>
            </a:pPr>
            <a:r>
              <a:rPr lang="en-GB" altLang="en-US" b="1" dirty="0">
                <a:solidFill>
                  <a:srgbClr val="0D5668"/>
                </a:solidFill>
                <a:latin typeface="Calibri" panose="020F0502020204030204" pitchFamily="34" charset="0"/>
                <a:cs typeface="Calibri" panose="020F0502020204030204" pitchFamily="34" charset="0"/>
              </a:rPr>
              <a:t>   = 10.5 </a:t>
            </a:r>
          </a:p>
          <a:p>
            <a:pPr>
              <a:spcBef>
                <a:spcPct val="0"/>
              </a:spcBef>
              <a:buFontTx/>
              <a:buNone/>
            </a:pPr>
            <a:r>
              <a:rPr lang="en-GB" altLang="en-US" b="1" dirty="0">
                <a:solidFill>
                  <a:srgbClr val="0D5668"/>
                </a:solidFill>
                <a:latin typeface="Calibri" panose="020F0502020204030204" pitchFamily="34" charset="0"/>
                <a:cs typeface="Calibri" panose="020F0502020204030204" pitchFamily="34" charset="0"/>
              </a:rPr>
              <a:t>   = 50 N</a:t>
            </a:r>
          </a:p>
        </p:txBody>
      </p:sp>
      <p:sp>
        <p:nvSpPr>
          <p:cNvPr id="113" name="TextBox 112">
            <a:extLst>
              <a:ext uri="{FF2B5EF4-FFF2-40B4-BE49-F238E27FC236}">
                <a16:creationId xmlns:a16="http://schemas.microsoft.com/office/drawing/2014/main" id="{CE6DDC82-EA1A-49B6-B961-BF89FC351DC3}"/>
              </a:ext>
            </a:extLst>
          </p:cNvPr>
          <p:cNvSpPr txBox="1">
            <a:spLocks noChangeArrowheads="1"/>
          </p:cNvSpPr>
          <p:nvPr/>
        </p:nvSpPr>
        <p:spPr bwMode="auto">
          <a:xfrm>
            <a:off x="10812550" y="2223239"/>
            <a:ext cx="129596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500" b="1" dirty="0" err="1">
                <a:solidFill>
                  <a:srgbClr val="0D5668"/>
                </a:solidFill>
                <a:latin typeface="Calibri" panose="020F0502020204030204" pitchFamily="34" charset="0"/>
                <a:cs typeface="Calibri" panose="020F0502020204030204" pitchFamily="34" charset="0"/>
              </a:rPr>
              <a:t>Tại</a:t>
            </a:r>
            <a:r>
              <a:rPr lang="en-GB" altLang="en-US" sz="2500" b="1" dirty="0">
                <a:solidFill>
                  <a:srgbClr val="0D5668"/>
                </a:solidFill>
                <a:latin typeface="Calibri" panose="020F0502020204030204" pitchFamily="34" charset="0"/>
                <a:cs typeface="Calibri" panose="020F0502020204030204" pitchFamily="34" charset="0"/>
              </a:rPr>
              <a:t> </a:t>
            </a:r>
            <a:r>
              <a:rPr lang="en-GB" altLang="en-US" sz="2500" b="1" dirty="0" err="1">
                <a:solidFill>
                  <a:srgbClr val="0D5668"/>
                </a:solidFill>
                <a:latin typeface="Calibri" panose="020F0502020204030204" pitchFamily="34" charset="0"/>
                <a:cs typeface="Calibri" panose="020F0502020204030204" pitchFamily="34" charset="0"/>
              </a:rPr>
              <a:t>sách</a:t>
            </a:r>
            <a:endParaRPr lang="en-GB" altLang="en-US" sz="2500" b="1" dirty="0">
              <a:solidFill>
                <a:srgbClr val="0D5668"/>
              </a:solidFill>
              <a:latin typeface="Calibri" panose="020F0502020204030204" pitchFamily="34" charset="0"/>
              <a:cs typeface="Calibri" panose="020F0502020204030204" pitchFamily="34" charset="0"/>
            </a:endParaRPr>
          </a:p>
        </p:txBody>
      </p:sp>
      <p:sp>
        <p:nvSpPr>
          <p:cNvPr id="114" name="TextBox 113">
            <a:extLst>
              <a:ext uri="{FF2B5EF4-FFF2-40B4-BE49-F238E27FC236}">
                <a16:creationId xmlns:a16="http://schemas.microsoft.com/office/drawing/2014/main" id="{73C8373A-3AE6-4774-91F0-C307A9F347DE}"/>
              </a:ext>
            </a:extLst>
          </p:cNvPr>
          <p:cNvSpPr txBox="1">
            <a:spLocks noChangeArrowheads="1"/>
          </p:cNvSpPr>
          <p:nvPr/>
        </p:nvSpPr>
        <p:spPr bwMode="auto">
          <a:xfrm>
            <a:off x="10763341" y="4768748"/>
            <a:ext cx="131592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b="1" dirty="0">
                <a:solidFill>
                  <a:srgbClr val="0D5668"/>
                </a:solidFill>
                <a:latin typeface="Calibri" panose="020F0502020204030204" pitchFamily="34" charset="0"/>
                <a:cs typeface="Calibri" panose="020F0502020204030204" pitchFamily="34" charset="0"/>
              </a:rPr>
              <a:t>N = 50 N</a:t>
            </a:r>
          </a:p>
        </p:txBody>
      </p:sp>
      <p:sp>
        <p:nvSpPr>
          <p:cNvPr id="115" name="TextBox 114">
            <a:extLst>
              <a:ext uri="{FF2B5EF4-FFF2-40B4-BE49-F238E27FC236}">
                <a16:creationId xmlns:a16="http://schemas.microsoft.com/office/drawing/2014/main" id="{7B3F70D4-4AA0-47E3-891F-32AB3103EB0F}"/>
              </a:ext>
            </a:extLst>
          </p:cNvPr>
          <p:cNvSpPr txBox="1">
            <a:spLocks noChangeArrowheads="1"/>
          </p:cNvSpPr>
          <p:nvPr/>
        </p:nvSpPr>
        <p:spPr bwMode="auto">
          <a:xfrm>
            <a:off x="10677243" y="3153831"/>
            <a:ext cx="165082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200" b="1" dirty="0" err="1">
                <a:solidFill>
                  <a:srgbClr val="0D5668"/>
                </a:solidFill>
                <a:latin typeface="Calibri" panose="020F0502020204030204" pitchFamily="34" charset="0"/>
                <a:cs typeface="Calibri" panose="020F0502020204030204" pitchFamily="34" charset="0"/>
              </a:rPr>
              <a:t>Thẳng</a:t>
            </a:r>
            <a:r>
              <a:rPr lang="en-GB" altLang="en-US" sz="2200" b="1" dirty="0">
                <a:solidFill>
                  <a:srgbClr val="0D5668"/>
                </a:solidFill>
                <a:latin typeface="Calibri" panose="020F0502020204030204" pitchFamily="34" charset="0"/>
                <a:cs typeface="Calibri" panose="020F0502020204030204" pitchFamily="34" charset="0"/>
              </a:rPr>
              <a:t> </a:t>
            </a:r>
            <a:r>
              <a:rPr lang="en-GB" altLang="en-US" sz="2200" b="1" dirty="0" err="1">
                <a:solidFill>
                  <a:srgbClr val="0D5668"/>
                </a:solidFill>
                <a:latin typeface="Calibri" panose="020F0502020204030204" pitchFamily="34" charset="0"/>
                <a:cs typeface="Calibri" panose="020F0502020204030204" pitchFamily="34" charset="0"/>
              </a:rPr>
              <a:t>đứng</a:t>
            </a:r>
            <a:endParaRPr lang="en-GB" altLang="en-US" sz="2200" b="1" dirty="0">
              <a:solidFill>
                <a:srgbClr val="0D5668"/>
              </a:solidFill>
              <a:latin typeface="Calibri" panose="020F0502020204030204" pitchFamily="34" charset="0"/>
              <a:cs typeface="Calibri" panose="020F0502020204030204" pitchFamily="34" charset="0"/>
            </a:endParaRPr>
          </a:p>
        </p:txBody>
      </p:sp>
      <p:sp>
        <p:nvSpPr>
          <p:cNvPr id="116" name="TextBox 115">
            <a:extLst>
              <a:ext uri="{FF2B5EF4-FFF2-40B4-BE49-F238E27FC236}">
                <a16:creationId xmlns:a16="http://schemas.microsoft.com/office/drawing/2014/main" id="{065E5597-8EB7-4510-AF25-9F88D1EF1C66}"/>
              </a:ext>
            </a:extLst>
          </p:cNvPr>
          <p:cNvSpPr txBox="1">
            <a:spLocks noChangeArrowheads="1"/>
          </p:cNvSpPr>
          <p:nvPr/>
        </p:nvSpPr>
        <p:spPr bwMode="auto">
          <a:xfrm>
            <a:off x="10775158" y="3888442"/>
            <a:ext cx="141684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100" b="1" dirty="0" err="1">
                <a:solidFill>
                  <a:srgbClr val="0D5668"/>
                </a:solidFill>
                <a:latin typeface="Calibri" panose="020F0502020204030204" pitchFamily="34" charset="0"/>
                <a:cs typeface="Calibri" panose="020F0502020204030204" pitchFamily="34" charset="0"/>
              </a:rPr>
              <a:t>Hướng</a:t>
            </a:r>
            <a:r>
              <a:rPr lang="en-GB" altLang="en-US" sz="2100" b="1" dirty="0">
                <a:solidFill>
                  <a:srgbClr val="0D5668"/>
                </a:solidFill>
                <a:latin typeface="Calibri" panose="020F0502020204030204" pitchFamily="34" charset="0"/>
                <a:cs typeface="Calibri" panose="020F0502020204030204" pitchFamily="34" charset="0"/>
              </a:rPr>
              <a:t> </a:t>
            </a:r>
            <a:r>
              <a:rPr lang="en-GB" altLang="en-US" sz="2100" b="1" dirty="0" err="1">
                <a:solidFill>
                  <a:srgbClr val="0D5668"/>
                </a:solidFill>
                <a:latin typeface="Calibri" panose="020F0502020204030204" pitchFamily="34" charset="0"/>
                <a:cs typeface="Calibri" panose="020F0502020204030204" pitchFamily="34" charset="0"/>
              </a:rPr>
              <a:t>lên</a:t>
            </a:r>
            <a:endParaRPr lang="en-GB" altLang="en-US" sz="2100" b="1" dirty="0">
              <a:solidFill>
                <a:srgbClr val="0D5668"/>
              </a:solidFill>
              <a:latin typeface="Calibri" panose="020F0502020204030204" pitchFamily="34" charset="0"/>
              <a:cs typeface="Calibri" panose="020F0502020204030204" pitchFamily="34" charset="0"/>
            </a:endParaRPr>
          </a:p>
        </p:txBody>
      </p:sp>
      <p:sp>
        <p:nvSpPr>
          <p:cNvPr id="117" name="TextBox 116">
            <a:extLst>
              <a:ext uri="{FF2B5EF4-FFF2-40B4-BE49-F238E27FC236}">
                <a16:creationId xmlns:a16="http://schemas.microsoft.com/office/drawing/2014/main" id="{07A5B563-1147-4AEF-AD30-F9C410661C81}"/>
              </a:ext>
            </a:extLst>
          </p:cNvPr>
          <p:cNvSpPr txBox="1">
            <a:spLocks noChangeArrowheads="1"/>
          </p:cNvSpPr>
          <p:nvPr/>
        </p:nvSpPr>
        <p:spPr bwMode="auto">
          <a:xfrm>
            <a:off x="7032564" y="3065788"/>
            <a:ext cx="2969407" cy="461665"/>
          </a:xfrm>
          <a:prstGeom prst="rect">
            <a:avLst/>
          </a:prstGeom>
          <a:solidFill>
            <a:schemeClr val="bg1"/>
          </a:solidFill>
          <a:ln>
            <a:noFill/>
          </a:ln>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Cùng</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phương</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18" name="TextBox 117">
            <a:extLst>
              <a:ext uri="{FF2B5EF4-FFF2-40B4-BE49-F238E27FC236}">
                <a16:creationId xmlns:a16="http://schemas.microsoft.com/office/drawing/2014/main" id="{783F38CF-1609-40D9-8F4D-92A42461FDDF}"/>
              </a:ext>
            </a:extLst>
          </p:cNvPr>
          <p:cNvSpPr txBox="1">
            <a:spLocks noChangeArrowheads="1"/>
          </p:cNvSpPr>
          <p:nvPr/>
        </p:nvSpPr>
        <p:spPr bwMode="auto">
          <a:xfrm>
            <a:off x="7193263" y="3918305"/>
            <a:ext cx="2969407" cy="461665"/>
          </a:xfrm>
          <a:prstGeom prst="rect">
            <a:avLst/>
          </a:prstGeom>
          <a:solidFill>
            <a:schemeClr val="bg1"/>
          </a:solidFill>
          <a:ln>
            <a:noFill/>
          </a:ln>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Ngược</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chiều</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id="{0246A9ED-B586-4639-84DA-E7830D283654}"/>
              </a:ext>
            </a:extLst>
          </p:cNvPr>
          <p:cNvSpPr txBox="1">
            <a:spLocks noChangeArrowheads="1"/>
          </p:cNvSpPr>
          <p:nvPr/>
        </p:nvSpPr>
        <p:spPr bwMode="auto">
          <a:xfrm>
            <a:off x="7211054" y="4738728"/>
            <a:ext cx="2969407" cy="461665"/>
          </a:xfrm>
          <a:prstGeom prst="rect">
            <a:avLst/>
          </a:prstGeom>
          <a:solidFill>
            <a:schemeClr val="bg1"/>
          </a:solidFill>
          <a:ln>
            <a:noFill/>
          </a:ln>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Độ</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lớn</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bằng</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nhau</a:t>
            </a:r>
            <a:endParaRPr lang="en-GB" altLang="en-US" b="1" dirty="0">
              <a:solidFill>
                <a:srgbClr val="0D566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52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circle(in)">
                                      <p:cBhvr>
                                        <p:cTn id="17" dur="2000"/>
                                        <p:tgtEl>
                                          <p:spTgt spid="8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circle(in)">
                                      <p:cBhvr>
                                        <p:cTn id="20" dur="2000"/>
                                        <p:tgtEl>
                                          <p:spTgt spid="10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circle(in)">
                                      <p:cBhvr>
                                        <p:cTn id="23" dur="2000"/>
                                        <p:tgtEl>
                                          <p:spTgt spid="10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circle(in)">
                                      <p:cBhvr>
                                        <p:cTn id="26" dur="2000"/>
                                        <p:tgtEl>
                                          <p:spTgt spid="10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circle(in)">
                                      <p:cBhvr>
                                        <p:cTn id="31" dur="20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circle(in)">
                                      <p:cBhvr>
                                        <p:cTn id="36" dur="20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circle(in)">
                                      <p:cBhvr>
                                        <p:cTn id="41" dur="2000"/>
                                        <p:tgtEl>
                                          <p:spTgt spid="11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2">
                                            <p:txEl>
                                              <p:pRg st="0" end="0"/>
                                            </p:txEl>
                                          </p:spTgt>
                                        </p:tgtEl>
                                        <p:attrNameLst>
                                          <p:attrName>style.visibility</p:attrName>
                                        </p:attrNameLst>
                                      </p:cBhvr>
                                      <p:to>
                                        <p:strVal val="visible"/>
                                      </p:to>
                                    </p:set>
                                    <p:animEffect transition="in" filter="circle(in)">
                                      <p:cBhvr>
                                        <p:cTn id="46" dur="2000"/>
                                        <p:tgtEl>
                                          <p:spTgt spid="1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12">
                                            <p:txEl>
                                              <p:pRg st="1" end="1"/>
                                            </p:txEl>
                                          </p:spTgt>
                                        </p:tgtEl>
                                        <p:attrNameLst>
                                          <p:attrName>style.visibility</p:attrName>
                                        </p:attrNameLst>
                                      </p:cBhvr>
                                      <p:to>
                                        <p:strVal val="visible"/>
                                      </p:to>
                                    </p:set>
                                    <p:animEffect transition="in" filter="circle(in)">
                                      <p:cBhvr>
                                        <p:cTn id="51" dur="2000"/>
                                        <p:tgtEl>
                                          <p:spTgt spid="11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12">
                                            <p:txEl>
                                              <p:pRg st="2" end="2"/>
                                            </p:txEl>
                                          </p:spTgt>
                                        </p:tgtEl>
                                        <p:attrNameLst>
                                          <p:attrName>style.visibility</p:attrName>
                                        </p:attrNameLst>
                                      </p:cBhvr>
                                      <p:to>
                                        <p:strVal val="visible"/>
                                      </p:to>
                                    </p:set>
                                    <p:animEffect transition="in" filter="circle(in)">
                                      <p:cBhvr>
                                        <p:cTn id="56" dur="2000"/>
                                        <p:tgtEl>
                                          <p:spTgt spid="11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circle(in)">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ircle(in)">
                                      <p:cBhvr>
                                        <p:cTn id="66" dur="2000"/>
                                        <p:tgtEl>
                                          <p:spTgt spid="11"/>
                                        </p:tgtEl>
                                      </p:cBhvr>
                                    </p:animEffect>
                                  </p:childTnLst>
                                </p:cTn>
                              </p:par>
                              <p:par>
                                <p:cTn id="67" presetID="6" presetClass="entr" presetSubtype="16"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circle(in)">
                                      <p:cBhvr>
                                        <p:cTn id="69" dur="20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circle(in)">
                                      <p:cBhvr>
                                        <p:cTn id="74" dur="2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circle(in)">
                                      <p:cBhvr>
                                        <p:cTn id="79" dur="20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circle(in)">
                                      <p:cBhvr>
                                        <p:cTn id="84" dur="2000"/>
                                        <p:tgtEl>
                                          <p:spTgt spid="89"/>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17"/>
                                        </p:tgtEl>
                                        <p:attrNameLst>
                                          <p:attrName>style.visibility</p:attrName>
                                        </p:attrNameLst>
                                      </p:cBhvr>
                                      <p:to>
                                        <p:strVal val="visible"/>
                                      </p:to>
                                    </p:set>
                                    <p:animEffect transition="in" filter="circle(in)">
                                      <p:cBhvr>
                                        <p:cTn id="89" dur="2000"/>
                                        <p:tgtEl>
                                          <p:spTgt spid="117"/>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118"/>
                                        </p:tgtEl>
                                        <p:attrNameLst>
                                          <p:attrName>style.visibility</p:attrName>
                                        </p:attrNameLst>
                                      </p:cBhvr>
                                      <p:to>
                                        <p:strVal val="visible"/>
                                      </p:to>
                                    </p:set>
                                    <p:animEffect transition="in" filter="circle(in)">
                                      <p:cBhvr>
                                        <p:cTn id="94" dur="2000"/>
                                        <p:tgtEl>
                                          <p:spTgt spid="118"/>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circle(in)">
                                      <p:cBhvr>
                                        <p:cTn id="99" dur="2000"/>
                                        <p:tgtEl>
                                          <p:spTgt spid="119"/>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113"/>
                                        </p:tgtEl>
                                        <p:attrNameLst>
                                          <p:attrName>style.visibility</p:attrName>
                                        </p:attrNameLst>
                                      </p:cBhvr>
                                      <p:to>
                                        <p:strVal val="visible"/>
                                      </p:to>
                                    </p:set>
                                    <p:animEffect transition="in" filter="circle(in)">
                                      <p:cBhvr>
                                        <p:cTn id="104" dur="2000"/>
                                        <p:tgtEl>
                                          <p:spTgt spid="113"/>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115"/>
                                        </p:tgtEl>
                                        <p:attrNameLst>
                                          <p:attrName>style.visibility</p:attrName>
                                        </p:attrNameLst>
                                      </p:cBhvr>
                                      <p:to>
                                        <p:strVal val="visible"/>
                                      </p:to>
                                    </p:set>
                                    <p:animEffect transition="in" filter="circle(in)">
                                      <p:cBhvr>
                                        <p:cTn id="109" dur="2000"/>
                                        <p:tgtEl>
                                          <p:spTgt spid="115"/>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grpId="0" nodeType="clickEffect">
                                  <p:stCondLst>
                                    <p:cond delay="0"/>
                                  </p:stCondLst>
                                  <p:childTnLst>
                                    <p:set>
                                      <p:cBhvr>
                                        <p:cTn id="113" dur="1" fill="hold">
                                          <p:stCondLst>
                                            <p:cond delay="0"/>
                                          </p:stCondLst>
                                        </p:cTn>
                                        <p:tgtEl>
                                          <p:spTgt spid="116"/>
                                        </p:tgtEl>
                                        <p:attrNameLst>
                                          <p:attrName>style.visibility</p:attrName>
                                        </p:attrNameLst>
                                      </p:cBhvr>
                                      <p:to>
                                        <p:strVal val="visible"/>
                                      </p:to>
                                    </p:set>
                                    <p:animEffect transition="in" filter="circle(in)">
                                      <p:cBhvr>
                                        <p:cTn id="114" dur="2000"/>
                                        <p:tgtEl>
                                          <p:spTgt spid="116"/>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114"/>
                                        </p:tgtEl>
                                        <p:attrNameLst>
                                          <p:attrName>style.visibility</p:attrName>
                                        </p:attrNameLst>
                                      </p:cBhvr>
                                      <p:to>
                                        <p:strVal val="visible"/>
                                      </p:to>
                                    </p:set>
                                    <p:animEffect transition="in" filter="circle(in)">
                                      <p:cBhvr>
                                        <p:cTn id="119" dur="2000"/>
                                        <p:tgtEl>
                                          <p:spTgt spid="114"/>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nodeType="click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circle(in)">
                                      <p:cBhvr>
                                        <p:cTn id="124" dur="2000"/>
                                        <p:tgtEl>
                                          <p:spTgt spid="20"/>
                                        </p:tgtEl>
                                      </p:cBhvr>
                                    </p:animEffect>
                                  </p:childTnLst>
                                </p:cTn>
                              </p:par>
                              <p:par>
                                <p:cTn id="125" presetID="6" presetClass="entr" presetSubtype="16" fill="hold" nodeType="with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circle(in)">
                                      <p:cBhvr>
                                        <p:cTn id="1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P spid="89" grpId="0" animBg="1"/>
      <p:bldP spid="4" grpId="0"/>
      <p:bldP spid="107" grpId="0"/>
      <p:bldP spid="108" grpId="0"/>
      <p:bldP spid="109" grpId="0"/>
      <p:bldP spid="110" grpId="0"/>
      <p:bldP spid="111" grpId="0"/>
      <p:bldP spid="112" grpId="0" uiExpand="1" build="allAtOnce"/>
      <p:bldP spid="113" grpId="0"/>
      <p:bldP spid="114" grpId="0"/>
      <p:bldP spid="115" grpId="0"/>
      <p:bldP spid="116" grpId="0"/>
      <p:bldP spid="117" grpId="0" animBg="1"/>
      <p:bldP spid="118" grpId="0" animBg="1"/>
      <p:bldP spid="1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E343D61F-C40F-47FF-B3C5-FB21F1AB8071}"/>
              </a:ext>
            </a:extLst>
          </p:cNvPr>
          <p:cNvSpPr/>
          <p:nvPr/>
        </p:nvSpPr>
        <p:spPr bwMode="auto">
          <a:xfrm>
            <a:off x="10739998" y="2166476"/>
            <a:ext cx="1416843"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8" name="Rectangle: Rounded Corners 77">
            <a:extLst>
              <a:ext uri="{FF2B5EF4-FFF2-40B4-BE49-F238E27FC236}">
                <a16:creationId xmlns:a16="http://schemas.microsoft.com/office/drawing/2014/main" id="{760594AA-30D0-402D-A112-47EEECD8B86B}"/>
              </a:ext>
            </a:extLst>
          </p:cNvPr>
          <p:cNvSpPr/>
          <p:nvPr/>
        </p:nvSpPr>
        <p:spPr bwMode="auto">
          <a:xfrm>
            <a:off x="10736218" y="2997200"/>
            <a:ext cx="1416843"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1" name="Rectangle: Rounded Corners 90">
            <a:extLst>
              <a:ext uri="{FF2B5EF4-FFF2-40B4-BE49-F238E27FC236}">
                <a16:creationId xmlns:a16="http://schemas.microsoft.com/office/drawing/2014/main" id="{A999A04F-AD1B-4509-A70F-C7515AD81C81}"/>
              </a:ext>
            </a:extLst>
          </p:cNvPr>
          <p:cNvSpPr/>
          <p:nvPr/>
        </p:nvSpPr>
        <p:spPr bwMode="auto">
          <a:xfrm>
            <a:off x="10736218" y="3833226"/>
            <a:ext cx="1416843"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5" name="Rectangle: Rounded Corners 94">
            <a:extLst>
              <a:ext uri="{FF2B5EF4-FFF2-40B4-BE49-F238E27FC236}">
                <a16:creationId xmlns:a16="http://schemas.microsoft.com/office/drawing/2014/main" id="{CDA38F67-B5A5-47BB-943E-C7D956488C85}"/>
              </a:ext>
            </a:extLst>
          </p:cNvPr>
          <p:cNvSpPr/>
          <p:nvPr/>
        </p:nvSpPr>
        <p:spPr bwMode="auto">
          <a:xfrm>
            <a:off x="10736218" y="4664959"/>
            <a:ext cx="1416843"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E7499C69-6EC8-4B3D-897B-5D661F686EFF}"/>
              </a:ext>
            </a:extLst>
          </p:cNvPr>
          <p:cNvGrpSpPr/>
          <p:nvPr/>
        </p:nvGrpSpPr>
        <p:grpSpPr>
          <a:xfrm>
            <a:off x="4887907" y="1957606"/>
            <a:ext cx="5538622" cy="3353748"/>
            <a:chOff x="4887907" y="1957606"/>
            <a:chExt cx="5538622" cy="3353748"/>
          </a:xfrm>
        </p:grpSpPr>
        <p:sp>
          <p:nvSpPr>
            <p:cNvPr id="55" name="Rectangle: Rounded Corners 54">
              <a:extLst>
                <a:ext uri="{FF2B5EF4-FFF2-40B4-BE49-F238E27FC236}">
                  <a16:creationId xmlns:a16="http://schemas.microsoft.com/office/drawing/2014/main" id="{D8929B5C-C344-4919-B8B7-81FEFAA6ED7D}"/>
                </a:ext>
              </a:extLst>
            </p:cNvPr>
            <p:cNvSpPr/>
            <p:nvPr/>
          </p:nvSpPr>
          <p:spPr bwMode="auto">
            <a:xfrm>
              <a:off x="6784914" y="2157491"/>
              <a:ext cx="3625850"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Rectangle: Rounded Corners 56">
              <a:extLst>
                <a:ext uri="{FF2B5EF4-FFF2-40B4-BE49-F238E27FC236}">
                  <a16:creationId xmlns:a16="http://schemas.microsoft.com/office/drawing/2014/main" id="{43C3DD36-06C2-4EC6-B904-16DE05B570C0}"/>
                </a:ext>
              </a:extLst>
            </p:cNvPr>
            <p:cNvSpPr/>
            <p:nvPr/>
          </p:nvSpPr>
          <p:spPr bwMode="auto">
            <a:xfrm>
              <a:off x="4895790" y="2151934"/>
              <a:ext cx="1539875" cy="642938"/>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3" name="Rectangle: Rounded Corners 82">
              <a:extLst>
                <a:ext uri="{FF2B5EF4-FFF2-40B4-BE49-F238E27FC236}">
                  <a16:creationId xmlns:a16="http://schemas.microsoft.com/office/drawing/2014/main" id="{289C1703-ACCF-4CB3-9358-BE146FFBF593}"/>
                </a:ext>
              </a:extLst>
            </p:cNvPr>
            <p:cNvSpPr/>
            <p:nvPr/>
          </p:nvSpPr>
          <p:spPr bwMode="auto">
            <a:xfrm>
              <a:off x="6777031" y="2988298"/>
              <a:ext cx="3625850"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4" name="Rectangle: Rounded Corners 83">
              <a:extLst>
                <a:ext uri="{FF2B5EF4-FFF2-40B4-BE49-F238E27FC236}">
                  <a16:creationId xmlns:a16="http://schemas.microsoft.com/office/drawing/2014/main" id="{BEF197A4-019D-49AF-A5A5-F9A20C6EBA2C}"/>
                </a:ext>
              </a:extLst>
            </p:cNvPr>
            <p:cNvSpPr/>
            <p:nvPr/>
          </p:nvSpPr>
          <p:spPr bwMode="auto">
            <a:xfrm>
              <a:off x="4887907" y="2982741"/>
              <a:ext cx="1539875" cy="642938"/>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Rectangle: Rounded Corners 91">
              <a:extLst>
                <a:ext uri="{FF2B5EF4-FFF2-40B4-BE49-F238E27FC236}">
                  <a16:creationId xmlns:a16="http://schemas.microsoft.com/office/drawing/2014/main" id="{E2898B33-ADCD-4ED0-A25A-BB2F34DAFAD7}"/>
                </a:ext>
              </a:extLst>
            </p:cNvPr>
            <p:cNvSpPr/>
            <p:nvPr/>
          </p:nvSpPr>
          <p:spPr bwMode="auto">
            <a:xfrm>
              <a:off x="6784914" y="3824325"/>
              <a:ext cx="3625850"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3" name="Rectangle: Rounded Corners 92">
              <a:extLst>
                <a:ext uri="{FF2B5EF4-FFF2-40B4-BE49-F238E27FC236}">
                  <a16:creationId xmlns:a16="http://schemas.microsoft.com/office/drawing/2014/main" id="{794D1B29-1097-4DBD-8F2F-CB18071F6AA6}"/>
                </a:ext>
              </a:extLst>
            </p:cNvPr>
            <p:cNvSpPr/>
            <p:nvPr/>
          </p:nvSpPr>
          <p:spPr bwMode="auto">
            <a:xfrm>
              <a:off x="4895790" y="3818768"/>
              <a:ext cx="1539875" cy="642938"/>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6" name="Rectangle: Rounded Corners 95">
              <a:extLst>
                <a:ext uri="{FF2B5EF4-FFF2-40B4-BE49-F238E27FC236}">
                  <a16:creationId xmlns:a16="http://schemas.microsoft.com/office/drawing/2014/main" id="{0E3AEA74-E651-457A-9D59-A0117CD22507}"/>
                </a:ext>
              </a:extLst>
            </p:cNvPr>
            <p:cNvSpPr/>
            <p:nvPr/>
          </p:nvSpPr>
          <p:spPr bwMode="auto">
            <a:xfrm>
              <a:off x="6800679" y="4673973"/>
              <a:ext cx="3625850" cy="631825"/>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7" name="Rectangle: Rounded Corners 96">
              <a:extLst>
                <a:ext uri="{FF2B5EF4-FFF2-40B4-BE49-F238E27FC236}">
                  <a16:creationId xmlns:a16="http://schemas.microsoft.com/office/drawing/2014/main" id="{07759AEE-279E-4399-A6C4-0FA606DABEEC}"/>
                </a:ext>
              </a:extLst>
            </p:cNvPr>
            <p:cNvSpPr/>
            <p:nvPr/>
          </p:nvSpPr>
          <p:spPr bwMode="auto">
            <a:xfrm>
              <a:off x="4911555" y="4668416"/>
              <a:ext cx="1539875" cy="642938"/>
            </a:xfrm>
            <a:prstGeom prst="roundRect">
              <a:avLst>
                <a:gd name="adj" fmla="val 10000"/>
              </a:avLst>
            </a:prstGeom>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a:extLst>
                <a:ext uri="{FF2B5EF4-FFF2-40B4-BE49-F238E27FC236}">
                  <a16:creationId xmlns:a16="http://schemas.microsoft.com/office/drawing/2014/main" id="{09D1664E-E616-497B-BC79-276590B08652}"/>
                </a:ext>
              </a:extLst>
            </p:cNvPr>
            <p:cNvGrpSpPr/>
            <p:nvPr/>
          </p:nvGrpSpPr>
          <p:grpSpPr>
            <a:xfrm>
              <a:off x="6423244" y="1957606"/>
              <a:ext cx="361670" cy="3011956"/>
              <a:chOff x="6423244" y="1957606"/>
              <a:chExt cx="361670" cy="3011956"/>
            </a:xfrm>
          </p:grpSpPr>
          <p:cxnSp>
            <p:nvCxnSpPr>
              <p:cNvPr id="5" name="Straight Connector 4">
                <a:extLst>
                  <a:ext uri="{FF2B5EF4-FFF2-40B4-BE49-F238E27FC236}">
                    <a16:creationId xmlns:a16="http://schemas.microsoft.com/office/drawing/2014/main" id="{39291423-D23C-49A9-813B-A1AADA6DECAD}"/>
                  </a:ext>
                </a:extLst>
              </p:cNvPr>
              <p:cNvCxnSpPr/>
              <p:nvPr/>
            </p:nvCxnSpPr>
            <p:spPr bwMode="auto">
              <a:xfrm>
                <a:off x="6597869" y="1957606"/>
                <a:ext cx="0" cy="300074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581FB82-E85F-4691-83C5-7B998A388656}"/>
                  </a:ext>
                </a:extLst>
              </p:cNvPr>
              <p:cNvCxnSpPr>
                <a:stCxn id="57" idx="3"/>
                <a:endCxn id="55" idx="1"/>
              </p:cNvCxnSpPr>
              <p:nvPr/>
            </p:nvCxnSpPr>
            <p:spPr bwMode="auto">
              <a:xfrm>
                <a:off x="6435665" y="2473403"/>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8B44283F-518F-45E3-BA48-B7E951391393}"/>
                  </a:ext>
                </a:extLst>
              </p:cNvPr>
              <p:cNvCxnSpPr/>
              <p:nvPr/>
            </p:nvCxnSpPr>
            <p:spPr bwMode="auto">
              <a:xfrm>
                <a:off x="6432318" y="3346783"/>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01512008-A7FB-4F85-A6B1-370F0104F6CF}"/>
                  </a:ext>
                </a:extLst>
              </p:cNvPr>
              <p:cNvCxnSpPr/>
              <p:nvPr/>
            </p:nvCxnSpPr>
            <p:spPr bwMode="auto">
              <a:xfrm>
                <a:off x="6423244" y="4133534"/>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EA53AD33-C1F5-4073-98F9-46E128800899}"/>
                  </a:ext>
                </a:extLst>
              </p:cNvPr>
              <p:cNvCxnSpPr/>
              <p:nvPr/>
            </p:nvCxnSpPr>
            <p:spPr bwMode="auto">
              <a:xfrm>
                <a:off x="6432317" y="4969561"/>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grpSp>
      <p:grpSp>
        <p:nvGrpSpPr>
          <p:cNvPr id="101" name="Group 100">
            <a:extLst>
              <a:ext uri="{FF2B5EF4-FFF2-40B4-BE49-F238E27FC236}">
                <a16:creationId xmlns:a16="http://schemas.microsoft.com/office/drawing/2014/main" id="{98C2BE1D-2B64-44E7-9557-2B30B3558661}"/>
              </a:ext>
            </a:extLst>
          </p:cNvPr>
          <p:cNvGrpSpPr/>
          <p:nvPr/>
        </p:nvGrpSpPr>
        <p:grpSpPr>
          <a:xfrm>
            <a:off x="10390460" y="1903054"/>
            <a:ext cx="361670" cy="3011956"/>
            <a:chOff x="6423244" y="1957606"/>
            <a:chExt cx="361670" cy="3011956"/>
          </a:xfrm>
        </p:grpSpPr>
        <p:cxnSp>
          <p:nvCxnSpPr>
            <p:cNvPr id="102" name="Straight Connector 101">
              <a:extLst>
                <a:ext uri="{FF2B5EF4-FFF2-40B4-BE49-F238E27FC236}">
                  <a16:creationId xmlns:a16="http://schemas.microsoft.com/office/drawing/2014/main" id="{90C2D0D5-A37E-45C2-8226-107FEF0927BF}"/>
                </a:ext>
              </a:extLst>
            </p:cNvPr>
            <p:cNvCxnSpPr/>
            <p:nvPr/>
          </p:nvCxnSpPr>
          <p:spPr bwMode="auto">
            <a:xfrm>
              <a:off x="6597869" y="1957606"/>
              <a:ext cx="0" cy="300074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511AA43D-55FD-47A7-A880-9C7545A10F29}"/>
                </a:ext>
              </a:extLst>
            </p:cNvPr>
            <p:cNvCxnSpPr/>
            <p:nvPr/>
          </p:nvCxnSpPr>
          <p:spPr bwMode="auto">
            <a:xfrm>
              <a:off x="6435665" y="2473403"/>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0D28FADF-EDA2-44A0-8458-940A03761DA4}"/>
                </a:ext>
              </a:extLst>
            </p:cNvPr>
            <p:cNvCxnSpPr/>
            <p:nvPr/>
          </p:nvCxnSpPr>
          <p:spPr bwMode="auto">
            <a:xfrm>
              <a:off x="6432318" y="3346783"/>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1E7800D0-20FC-4FD4-895E-2CFBA07316E2}"/>
                </a:ext>
              </a:extLst>
            </p:cNvPr>
            <p:cNvCxnSpPr/>
            <p:nvPr/>
          </p:nvCxnSpPr>
          <p:spPr bwMode="auto">
            <a:xfrm>
              <a:off x="6423244" y="4133534"/>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717E61F3-0AFE-47F2-9776-6B9F0ECF67EF}"/>
                </a:ext>
              </a:extLst>
            </p:cNvPr>
            <p:cNvCxnSpPr/>
            <p:nvPr/>
          </p:nvCxnSpPr>
          <p:spPr bwMode="auto">
            <a:xfrm>
              <a:off x="6432317" y="4969561"/>
              <a:ext cx="349249" cy="1"/>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grpSp>
        <p:nvGrpSpPr>
          <p:cNvPr id="8194" name="Group 8">
            <a:extLst>
              <a:ext uri="{FF2B5EF4-FFF2-40B4-BE49-F238E27FC236}">
                <a16:creationId xmlns:a16="http://schemas.microsoft.com/office/drawing/2014/main" id="{271541FD-7A05-4020-91C3-9E7AE80AC3A5}"/>
              </a:ext>
            </a:extLst>
          </p:cNvPr>
          <p:cNvGrpSpPr>
            <a:grpSpLocks/>
          </p:cNvGrpSpPr>
          <p:nvPr/>
        </p:nvGrpSpPr>
        <p:grpSpPr bwMode="auto">
          <a:xfrm>
            <a:off x="919163" y="325438"/>
            <a:ext cx="2898775" cy="646112"/>
            <a:chOff x="734" y="208"/>
            <a:chExt cx="1826" cy="407"/>
          </a:xfrm>
        </p:grpSpPr>
        <p:sp>
          <p:nvSpPr>
            <p:cNvPr id="8236" name="Text Box 6">
              <a:extLst>
                <a:ext uri="{FF2B5EF4-FFF2-40B4-BE49-F238E27FC236}">
                  <a16:creationId xmlns:a16="http://schemas.microsoft.com/office/drawing/2014/main" id="{C19D262D-AC0D-4BA4-A690-8ADFD2B7A9F7}"/>
                </a:ext>
              </a:extLst>
            </p:cNvPr>
            <p:cNvSpPr txBox="1">
              <a:spLocks noChangeArrowheads="1"/>
            </p:cNvSpPr>
            <p:nvPr/>
          </p:nvSpPr>
          <p:spPr bwMode="auto">
            <a:xfrm>
              <a:off x="760" y="240"/>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vi-VN" altLang="en-US" sz="2000">
                <a:solidFill>
                  <a:schemeClr val="bg1"/>
                </a:solidFill>
                <a:latin typeface="A3.BoosterNextFYBlackRegular-Sa" charset="0"/>
                <a:cs typeface="Open Sans" panose="020B0606030504020204" pitchFamily="34" charset="0"/>
              </a:endParaRPr>
            </a:p>
          </p:txBody>
        </p:sp>
        <p:sp>
          <p:nvSpPr>
            <p:cNvPr id="8237" name="Text Box 7">
              <a:extLst>
                <a:ext uri="{FF2B5EF4-FFF2-40B4-BE49-F238E27FC236}">
                  <a16:creationId xmlns:a16="http://schemas.microsoft.com/office/drawing/2014/main" id="{89CC8C4D-136D-4C89-A0AD-170C44B1BB24}"/>
                </a:ext>
              </a:extLst>
            </p:cNvPr>
            <p:cNvSpPr txBox="1">
              <a:spLocks noChangeArrowheads="1"/>
            </p:cNvSpPr>
            <p:nvPr/>
          </p:nvSpPr>
          <p:spPr bwMode="auto">
            <a:xfrm>
              <a:off x="734" y="208"/>
              <a:ext cx="182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r>
                <a:rPr lang="en-US" altLang="en-US" sz="3600">
                  <a:solidFill>
                    <a:schemeClr val="bg1"/>
                  </a:solidFill>
                  <a:latin typeface="Univers Condensed Light" panose="020B0306020202040204" pitchFamily="34" charset="0"/>
                  <a:cs typeface="Open Sans" panose="020B0606030504020204" pitchFamily="34" charset="0"/>
                </a:rPr>
                <a:t>Tiết 6: Chủ đề 5</a:t>
              </a:r>
              <a:endParaRPr lang="en-US" altLang="en-US" sz="4800">
                <a:solidFill>
                  <a:srgbClr val="FFFF66"/>
                </a:solidFill>
                <a:latin typeface="Univers Condensed Light" panose="020B0306020202040204" pitchFamily="34" charset="0"/>
                <a:cs typeface="Open Sans" panose="020B0606030504020204" pitchFamily="34" charset="0"/>
              </a:endParaRPr>
            </a:p>
          </p:txBody>
        </p:sp>
      </p:grpSp>
      <p:sp>
        <p:nvSpPr>
          <p:cNvPr id="8202" name="TextBox 3">
            <a:extLst>
              <a:ext uri="{FF2B5EF4-FFF2-40B4-BE49-F238E27FC236}">
                <a16:creationId xmlns:a16="http://schemas.microsoft.com/office/drawing/2014/main" id="{489906F4-B4B3-4242-9F0D-DC1E5D6C0238}"/>
              </a:ext>
            </a:extLst>
          </p:cNvPr>
          <p:cNvSpPr txBox="1">
            <a:spLocks noChangeArrowheads="1"/>
          </p:cNvSpPr>
          <p:nvPr/>
        </p:nvSpPr>
        <p:spPr bwMode="auto">
          <a:xfrm>
            <a:off x="558687" y="-1654"/>
            <a:ext cx="619760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000" b="1" dirty="0">
                <a:solidFill>
                  <a:srgbClr val="0D5668"/>
                </a:solidFill>
                <a:latin typeface="Calibri" panose="020F0502020204030204" pitchFamily="34" charset="0"/>
                <a:cs typeface="Calibri" panose="020F0502020204030204" pitchFamily="34" charset="0"/>
              </a:rPr>
              <a:t>I. </a:t>
            </a:r>
            <a:r>
              <a:rPr lang="en-GB" altLang="en-US" sz="3000" b="1" dirty="0" err="1">
                <a:solidFill>
                  <a:srgbClr val="0D5668"/>
                </a:solidFill>
                <a:latin typeface="Calibri" panose="020F0502020204030204" pitchFamily="34" charset="0"/>
                <a:cs typeface="Calibri" panose="020F0502020204030204" pitchFamily="34" charset="0"/>
              </a:rPr>
              <a:t>Ôn</a:t>
            </a:r>
            <a:r>
              <a:rPr lang="en-GB" altLang="en-US" sz="3000" b="1" dirty="0">
                <a:solidFill>
                  <a:srgbClr val="0D5668"/>
                </a:solidFill>
                <a:latin typeface="Calibri" panose="020F0502020204030204" pitchFamily="34" charset="0"/>
                <a:cs typeface="Calibri" panose="020F0502020204030204" pitchFamily="34" charset="0"/>
              </a:rPr>
              <a:t> </a:t>
            </a:r>
            <a:r>
              <a:rPr lang="en-GB" altLang="en-US" sz="3000" b="1" dirty="0" err="1">
                <a:solidFill>
                  <a:srgbClr val="0D5668"/>
                </a:solidFill>
                <a:latin typeface="Calibri" panose="020F0502020204030204" pitchFamily="34" charset="0"/>
                <a:cs typeface="Calibri" panose="020F0502020204030204" pitchFamily="34" charset="0"/>
              </a:rPr>
              <a:t>lại</a:t>
            </a:r>
            <a:r>
              <a:rPr lang="en-GB" altLang="en-US" sz="3000" b="1" dirty="0">
                <a:solidFill>
                  <a:srgbClr val="0D5668"/>
                </a:solidFill>
                <a:latin typeface="Calibri" panose="020F0502020204030204" pitchFamily="34" charset="0"/>
                <a:cs typeface="Calibri" panose="020F0502020204030204" pitchFamily="34" charset="0"/>
              </a:rPr>
              <a:t> </a:t>
            </a:r>
            <a:r>
              <a:rPr lang="en-GB" altLang="en-US" sz="3000" b="1" dirty="0" err="1">
                <a:solidFill>
                  <a:srgbClr val="0D5668"/>
                </a:solidFill>
                <a:latin typeface="Calibri" panose="020F0502020204030204" pitchFamily="34" charset="0"/>
                <a:cs typeface="Calibri" panose="020F0502020204030204" pitchFamily="34" charset="0"/>
              </a:rPr>
              <a:t>về</a:t>
            </a:r>
            <a:r>
              <a:rPr lang="en-GB" altLang="en-US" sz="3000" b="1" dirty="0">
                <a:solidFill>
                  <a:srgbClr val="0D5668"/>
                </a:solidFill>
                <a:latin typeface="Calibri" panose="020F0502020204030204" pitchFamily="34" charset="0"/>
                <a:cs typeface="Calibri" panose="020F0502020204030204" pitchFamily="34" charset="0"/>
              </a:rPr>
              <a:t> </a:t>
            </a:r>
            <a:r>
              <a:rPr lang="en-GB" altLang="en-US" sz="3000" b="1" dirty="0" err="1">
                <a:solidFill>
                  <a:srgbClr val="0D5668"/>
                </a:solidFill>
                <a:latin typeface="Calibri" panose="020F0502020204030204" pitchFamily="34" charset="0"/>
                <a:cs typeface="Calibri" panose="020F0502020204030204" pitchFamily="34" charset="0"/>
              </a:rPr>
              <a:t>hai</a:t>
            </a:r>
            <a:r>
              <a:rPr lang="en-GB" altLang="en-US" sz="3000" b="1" dirty="0">
                <a:solidFill>
                  <a:srgbClr val="0D5668"/>
                </a:solidFill>
                <a:latin typeface="Calibri" panose="020F0502020204030204" pitchFamily="34" charset="0"/>
                <a:cs typeface="Calibri" panose="020F0502020204030204" pitchFamily="34" charset="0"/>
              </a:rPr>
              <a:t> l</a:t>
            </a:r>
            <a:r>
              <a:rPr lang="en-US" altLang="en-US" sz="3000" b="1" dirty="0" err="1">
                <a:solidFill>
                  <a:srgbClr val="0D5668"/>
                </a:solidFill>
                <a:latin typeface="Calibri" panose="020F0502020204030204" pitchFamily="34" charset="0"/>
                <a:cs typeface="Calibri" panose="020F0502020204030204" pitchFamily="34" charset="0"/>
              </a:rPr>
              <a:t>ực</a:t>
            </a:r>
            <a:r>
              <a:rPr lang="en-US" altLang="en-US" sz="3000" b="1" dirty="0">
                <a:solidFill>
                  <a:srgbClr val="0D5668"/>
                </a:solidFill>
                <a:latin typeface="Calibri" panose="020F0502020204030204" pitchFamily="34" charset="0"/>
                <a:cs typeface="Calibri" panose="020F0502020204030204" pitchFamily="34" charset="0"/>
              </a:rPr>
              <a:t> </a:t>
            </a:r>
            <a:r>
              <a:rPr lang="en-US" altLang="en-US" sz="3000" b="1" dirty="0" err="1">
                <a:solidFill>
                  <a:srgbClr val="0D5668"/>
                </a:solidFill>
                <a:latin typeface="Calibri" panose="020F0502020204030204" pitchFamily="34" charset="0"/>
                <a:cs typeface="Calibri" panose="020F0502020204030204" pitchFamily="34" charset="0"/>
              </a:rPr>
              <a:t>cân</a:t>
            </a:r>
            <a:r>
              <a:rPr lang="en-US" altLang="en-US" sz="3000" b="1" dirty="0">
                <a:solidFill>
                  <a:srgbClr val="0D5668"/>
                </a:solidFill>
                <a:latin typeface="Calibri" panose="020F0502020204030204" pitchFamily="34" charset="0"/>
                <a:cs typeface="Calibri" panose="020F0502020204030204" pitchFamily="34" charset="0"/>
              </a:rPr>
              <a:t> </a:t>
            </a:r>
            <a:r>
              <a:rPr lang="en-US" altLang="en-US" sz="3000" b="1" dirty="0" err="1">
                <a:solidFill>
                  <a:srgbClr val="0D5668"/>
                </a:solidFill>
                <a:latin typeface="Calibri" panose="020F0502020204030204" pitchFamily="34" charset="0"/>
                <a:cs typeface="Calibri" panose="020F0502020204030204" pitchFamily="34" charset="0"/>
              </a:rPr>
              <a:t>bằng</a:t>
            </a:r>
            <a:endParaRPr lang="en-GB" altLang="en-US" sz="3000" b="1" dirty="0">
              <a:solidFill>
                <a:srgbClr val="0D5668"/>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E8C6396-8C18-4700-997F-D11979985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04" t="13695" r="15446" b="18976"/>
          <a:stretch>
            <a:fillRect/>
          </a:stretch>
        </p:blipFill>
        <p:spPr bwMode="auto">
          <a:xfrm>
            <a:off x="2231872" y="1127544"/>
            <a:ext cx="223996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AA0C8DDE-9259-42CA-8817-B4E1DBEDCE63}"/>
              </a:ext>
            </a:extLst>
          </p:cNvPr>
          <p:cNvCxnSpPr>
            <a:cxnSpLocks noChangeShapeType="1"/>
          </p:cNvCxnSpPr>
          <p:nvPr/>
        </p:nvCxnSpPr>
        <p:spPr bwMode="auto">
          <a:xfrm>
            <a:off x="3352647" y="2180057"/>
            <a:ext cx="0" cy="769937"/>
          </a:xfrm>
          <a:prstGeom prst="straightConnector1">
            <a:avLst/>
          </a:prstGeom>
          <a:noFill/>
          <a:ln w="57150" algn="ctr">
            <a:solidFill>
              <a:srgbClr val="FFC611"/>
            </a:solidFill>
            <a:round/>
            <a:headEnd/>
            <a:tailEnd type="triangle" w="med" len="med"/>
          </a:ln>
          <a:extLst>
            <a:ext uri="{909E8E84-426E-40DD-AFC4-6F175D3DCCD1}">
              <a14:hiddenFill xmlns:a14="http://schemas.microsoft.com/office/drawing/2010/main">
                <a:noFill/>
              </a14:hiddenFill>
            </a:ext>
          </a:extLst>
        </p:spPr>
      </p:cxnSp>
      <p:grpSp>
        <p:nvGrpSpPr>
          <p:cNvPr id="18" name="Group 17">
            <a:extLst>
              <a:ext uri="{FF2B5EF4-FFF2-40B4-BE49-F238E27FC236}">
                <a16:creationId xmlns:a16="http://schemas.microsoft.com/office/drawing/2014/main" id="{8E984014-746B-40C4-B0FC-E58FFBB01CE8}"/>
              </a:ext>
            </a:extLst>
          </p:cNvPr>
          <p:cNvGrpSpPr/>
          <p:nvPr/>
        </p:nvGrpSpPr>
        <p:grpSpPr>
          <a:xfrm>
            <a:off x="2901797" y="2718621"/>
            <a:ext cx="546100" cy="584200"/>
            <a:chOff x="1174750" y="4038600"/>
            <a:chExt cx="546100" cy="584200"/>
          </a:xfrm>
        </p:grpSpPr>
        <p:sp>
          <p:nvSpPr>
            <p:cNvPr id="17" name="TextBox 16">
              <a:extLst>
                <a:ext uri="{FF2B5EF4-FFF2-40B4-BE49-F238E27FC236}">
                  <a16:creationId xmlns:a16="http://schemas.microsoft.com/office/drawing/2014/main" id="{15494D0F-D70A-4E33-95A1-9264A1FE63F1}"/>
                </a:ext>
              </a:extLst>
            </p:cNvPr>
            <p:cNvSpPr txBox="1">
              <a:spLocks noChangeArrowheads="1"/>
            </p:cNvSpPr>
            <p:nvPr/>
          </p:nvSpPr>
          <p:spPr bwMode="auto">
            <a:xfrm>
              <a:off x="1174750" y="40386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200" b="1" dirty="0">
                  <a:solidFill>
                    <a:srgbClr val="0D5668"/>
                  </a:solidFill>
                  <a:latin typeface="Calibri" panose="020F0502020204030204" pitchFamily="34" charset="0"/>
                  <a:cs typeface="Calibri" panose="020F0502020204030204" pitchFamily="34" charset="0"/>
                </a:rPr>
                <a:t>P</a:t>
              </a:r>
            </a:p>
          </p:txBody>
        </p:sp>
        <p:cxnSp>
          <p:nvCxnSpPr>
            <p:cNvPr id="19" name="Straight Arrow Connector 18">
              <a:extLst>
                <a:ext uri="{FF2B5EF4-FFF2-40B4-BE49-F238E27FC236}">
                  <a16:creationId xmlns:a16="http://schemas.microsoft.com/office/drawing/2014/main" id="{661BAA55-AAC6-4B23-A32F-5733B1F9D8AA}"/>
                </a:ext>
              </a:extLst>
            </p:cNvPr>
            <p:cNvCxnSpPr>
              <a:cxnSpLocks/>
            </p:cNvCxnSpPr>
            <p:nvPr/>
          </p:nvCxnSpPr>
          <p:spPr bwMode="auto">
            <a:xfrm flipV="1">
              <a:off x="1249363" y="4106863"/>
              <a:ext cx="274637" cy="1587"/>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grpSp>
      <p:cxnSp>
        <p:nvCxnSpPr>
          <p:cNvPr id="27" name="Straight Arrow Connector 26">
            <a:extLst>
              <a:ext uri="{FF2B5EF4-FFF2-40B4-BE49-F238E27FC236}">
                <a16:creationId xmlns:a16="http://schemas.microsoft.com/office/drawing/2014/main" id="{6C934393-E0AA-4B48-9A43-A5EC8E5363B6}"/>
              </a:ext>
            </a:extLst>
          </p:cNvPr>
          <p:cNvCxnSpPr>
            <a:cxnSpLocks/>
          </p:cNvCxnSpPr>
          <p:nvPr/>
        </p:nvCxnSpPr>
        <p:spPr bwMode="auto">
          <a:xfrm flipV="1">
            <a:off x="3352647" y="1357732"/>
            <a:ext cx="0" cy="754062"/>
          </a:xfrm>
          <a:prstGeom prst="straightConnector1">
            <a:avLst/>
          </a:prstGeom>
          <a:noFill/>
          <a:ln w="57150" algn="ctr">
            <a:solidFill>
              <a:srgbClr val="FF66CC"/>
            </a:solidFill>
            <a:round/>
            <a:headEnd/>
            <a:tailEnd type="triangle" w="med" len="med"/>
          </a:ln>
          <a:extLst>
            <a:ext uri="{909E8E84-426E-40DD-AFC4-6F175D3DCCD1}">
              <a14:hiddenFill xmlns:a14="http://schemas.microsoft.com/office/drawing/2010/main">
                <a:noFill/>
              </a14:hiddenFill>
            </a:ext>
          </a:extLst>
        </p:spPr>
      </p:cxnSp>
      <p:sp>
        <p:nvSpPr>
          <p:cNvPr id="16" name="Oval 15">
            <a:extLst>
              <a:ext uri="{FF2B5EF4-FFF2-40B4-BE49-F238E27FC236}">
                <a16:creationId xmlns:a16="http://schemas.microsoft.com/office/drawing/2014/main" id="{B7E007E3-99E9-4C46-A044-C2A03B7EA8C4}"/>
              </a:ext>
            </a:extLst>
          </p:cNvPr>
          <p:cNvSpPr>
            <a:spLocks noChangeArrowheads="1"/>
          </p:cNvSpPr>
          <p:nvPr/>
        </p:nvSpPr>
        <p:spPr bwMode="auto">
          <a:xfrm flipH="1" flipV="1">
            <a:off x="3279622" y="2072107"/>
            <a:ext cx="152400" cy="115887"/>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grpSp>
        <p:nvGrpSpPr>
          <p:cNvPr id="20" name="Group 19">
            <a:extLst>
              <a:ext uri="{FF2B5EF4-FFF2-40B4-BE49-F238E27FC236}">
                <a16:creationId xmlns:a16="http://schemas.microsoft.com/office/drawing/2014/main" id="{61560E7C-32A1-4A6C-9252-AA6DC456E90D}"/>
              </a:ext>
            </a:extLst>
          </p:cNvPr>
          <p:cNvGrpSpPr/>
          <p:nvPr/>
        </p:nvGrpSpPr>
        <p:grpSpPr>
          <a:xfrm>
            <a:off x="2903384" y="860844"/>
            <a:ext cx="544513" cy="584200"/>
            <a:chOff x="1162050" y="2101850"/>
            <a:chExt cx="544513" cy="584200"/>
          </a:xfrm>
        </p:grpSpPr>
        <p:sp>
          <p:nvSpPr>
            <p:cNvPr id="29" name="TextBox 28">
              <a:extLst>
                <a:ext uri="{FF2B5EF4-FFF2-40B4-BE49-F238E27FC236}">
                  <a16:creationId xmlns:a16="http://schemas.microsoft.com/office/drawing/2014/main" id="{B8D08031-9EEA-4012-A0A2-6454DDD0D70B}"/>
                </a:ext>
              </a:extLst>
            </p:cNvPr>
            <p:cNvSpPr txBox="1">
              <a:spLocks noChangeArrowheads="1"/>
            </p:cNvSpPr>
            <p:nvPr/>
          </p:nvSpPr>
          <p:spPr bwMode="auto">
            <a:xfrm>
              <a:off x="1162050" y="2101850"/>
              <a:ext cx="544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200" b="1" dirty="0">
                  <a:solidFill>
                    <a:srgbClr val="0D5668"/>
                  </a:solidFill>
                  <a:latin typeface="Calibri" panose="020F0502020204030204" pitchFamily="34" charset="0"/>
                  <a:cs typeface="Calibri" panose="020F0502020204030204" pitchFamily="34" charset="0"/>
                </a:rPr>
                <a:t>N</a:t>
              </a:r>
            </a:p>
          </p:txBody>
        </p:sp>
        <p:cxnSp>
          <p:nvCxnSpPr>
            <p:cNvPr id="30" name="Straight Arrow Connector 29">
              <a:extLst>
                <a:ext uri="{FF2B5EF4-FFF2-40B4-BE49-F238E27FC236}">
                  <a16:creationId xmlns:a16="http://schemas.microsoft.com/office/drawing/2014/main" id="{11BFB71C-B8F8-43EC-BE23-7DDA03131826}"/>
                </a:ext>
              </a:extLst>
            </p:cNvPr>
            <p:cNvCxnSpPr>
              <a:cxnSpLocks/>
            </p:cNvCxnSpPr>
            <p:nvPr/>
          </p:nvCxnSpPr>
          <p:spPr bwMode="auto">
            <a:xfrm flipV="1">
              <a:off x="1281113" y="2171700"/>
              <a:ext cx="274637" cy="0"/>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8" name="Group 7">
            <a:extLst>
              <a:ext uri="{FF2B5EF4-FFF2-40B4-BE49-F238E27FC236}">
                <a16:creationId xmlns:a16="http://schemas.microsoft.com/office/drawing/2014/main" id="{E44DEF7B-156C-4027-AAA1-5ED8C55657BB}"/>
              </a:ext>
            </a:extLst>
          </p:cNvPr>
          <p:cNvGrpSpPr/>
          <p:nvPr/>
        </p:nvGrpSpPr>
        <p:grpSpPr>
          <a:xfrm>
            <a:off x="5696168" y="1345672"/>
            <a:ext cx="1803400" cy="642938"/>
            <a:chOff x="5696169" y="1329227"/>
            <a:chExt cx="1803400" cy="642938"/>
          </a:xfrm>
        </p:grpSpPr>
        <p:sp>
          <p:nvSpPr>
            <p:cNvPr id="60" name="Rectangle: Rounded Corners 59">
              <a:extLst>
                <a:ext uri="{FF2B5EF4-FFF2-40B4-BE49-F238E27FC236}">
                  <a16:creationId xmlns:a16="http://schemas.microsoft.com/office/drawing/2014/main" id="{1FB582A2-2D53-44FD-A401-E9B3F0514A8D}"/>
                </a:ext>
              </a:extLst>
            </p:cNvPr>
            <p:cNvSpPr/>
            <p:nvPr/>
          </p:nvSpPr>
          <p:spPr bwMode="auto">
            <a:xfrm>
              <a:off x="5696169" y="1329227"/>
              <a:ext cx="1803400" cy="642938"/>
            </a:xfrm>
            <a:prstGeom prst="roundRect">
              <a:avLst>
                <a:gd name="adj" fmla="val 10000"/>
              </a:avLst>
            </a:prstGeom>
            <a:solidFill>
              <a:srgbClr val="FFB3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A238D61-90A0-441E-94D5-E6DFA2F957F4}"/>
                    </a:ext>
                  </a:extLst>
                </p:cNvPr>
                <p:cNvSpPr txBox="1">
                  <a:spLocks noChangeArrowheads="1"/>
                </p:cNvSpPr>
                <p:nvPr/>
              </p:nvSpPr>
              <p:spPr bwMode="auto">
                <a:xfrm>
                  <a:off x="5756316" y="1367596"/>
                  <a:ext cx="1683105" cy="506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b="1" dirty="0" err="1">
                      <a:solidFill>
                        <a:schemeClr val="tx1"/>
                      </a:solidFill>
                      <a:latin typeface="Calibri" panose="020F0502020204030204" pitchFamily="34" charset="0"/>
                      <a:cs typeface="Calibri" panose="020F0502020204030204" pitchFamily="34" charset="0"/>
                    </a:rPr>
                    <a:t>Trọng</a:t>
                  </a:r>
                  <a:r>
                    <a:rPr lang="en-GB" altLang="en-US" b="1" dirty="0">
                      <a:solidFill>
                        <a:schemeClr val="tx1"/>
                      </a:solidFill>
                      <a:latin typeface="Calibri" panose="020F0502020204030204" pitchFamily="34" charset="0"/>
                      <a:cs typeface="Calibri" panose="020F0502020204030204" pitchFamily="34" charset="0"/>
                    </a:rPr>
                    <a:t> l</a:t>
                  </a:r>
                  <a:r>
                    <a:rPr lang="en-US" altLang="en-US" b="1" dirty="0" err="1">
                      <a:solidFill>
                        <a:schemeClr val="tx1"/>
                      </a:solidFill>
                      <a:latin typeface="Calibri" panose="020F0502020204030204" pitchFamily="34" charset="0"/>
                      <a:cs typeface="Calibri" panose="020F0502020204030204" pitchFamily="34" charset="0"/>
                    </a:rPr>
                    <a:t>ực</a:t>
                  </a:r>
                  <a:r>
                    <a:rPr lang="en-US" altLang="en-US" b="1" dirty="0">
                      <a:solidFill>
                        <a:schemeClr val="tx1"/>
                      </a:solidFill>
                      <a:latin typeface="Calibri" panose="020F0502020204030204" pitchFamily="34" charset="0"/>
                      <a:cs typeface="Calibri" panose="020F0502020204030204" pitchFamily="34" charset="0"/>
                    </a:rPr>
                    <a:t> </a:t>
                  </a:r>
                  <a14:m>
                    <m:oMath xmlns:m="http://schemas.openxmlformats.org/officeDocument/2006/math">
                      <m:acc>
                        <m:accPr>
                          <m:chr m:val="⃗"/>
                          <m:ctrlPr>
                            <a:rPr lang="en-GB" altLang="en-US" b="1" i="1" dirty="0" smtClean="0">
                              <a:solidFill>
                                <a:schemeClr val="tx1"/>
                              </a:solidFill>
                              <a:latin typeface="Cambria Math" panose="02040503050406030204" pitchFamily="18" charset="0"/>
                            </a:rPr>
                          </m:ctrlPr>
                        </m:accPr>
                        <m:e>
                          <m:r>
                            <a:rPr lang="en-GB" altLang="en-US" b="1" i="1" dirty="0">
                              <a:solidFill>
                                <a:schemeClr val="tx1"/>
                              </a:solidFill>
                              <a:latin typeface="Cambria Math" panose="02040503050406030204" pitchFamily="18" charset="0"/>
                            </a:rPr>
                            <m:t>𝑃</m:t>
                          </m:r>
                        </m:e>
                      </m:acc>
                    </m:oMath>
                  </a14:m>
                  <a:endParaRPr lang="en-GB" altLang="en-US" b="1" dirty="0">
                    <a:solidFill>
                      <a:schemeClr val="tx1"/>
                    </a:solidFill>
                    <a:latin typeface="Calibri" panose="020F0502020204030204" pitchFamily="34" charset="0"/>
                    <a:cs typeface="Calibri" panose="020F0502020204030204" pitchFamily="34" charset="0"/>
                  </a:endParaRPr>
                </a:p>
              </p:txBody>
            </p:sp>
          </mc:Choice>
          <mc:Fallback xmlns="">
            <p:sp>
              <p:nvSpPr>
                <p:cNvPr id="25" name="TextBox 24">
                  <a:extLst>
                    <a:ext uri="{FF2B5EF4-FFF2-40B4-BE49-F238E27FC236}">
                      <a16:creationId xmlns:a16="http://schemas.microsoft.com/office/drawing/2014/main" id="{5A238D61-90A0-441E-94D5-E6DFA2F957F4}"/>
                    </a:ext>
                  </a:extLst>
                </p:cNvPr>
                <p:cNvSpPr txBox="1">
                  <a:spLocks noRot="1" noChangeAspect="1" noMove="1" noResize="1" noEditPoints="1" noAdjustHandles="1" noChangeArrowheads="1" noChangeShapeType="1" noTextEdit="1"/>
                </p:cNvSpPr>
                <p:nvPr/>
              </p:nvSpPr>
              <p:spPr bwMode="auto">
                <a:xfrm>
                  <a:off x="5756316" y="1367596"/>
                  <a:ext cx="1683105" cy="506421"/>
                </a:xfrm>
                <a:prstGeom prst="rect">
                  <a:avLst/>
                </a:prstGeom>
                <a:blipFill>
                  <a:blip r:embed="rId3"/>
                  <a:stretch>
                    <a:fillRect l="-5435" t="-1205" b="-265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5DD8F01F-BDBA-47FA-91B0-B4B038AB0192}"/>
              </a:ext>
            </a:extLst>
          </p:cNvPr>
          <p:cNvGrpSpPr/>
          <p:nvPr/>
        </p:nvGrpSpPr>
        <p:grpSpPr>
          <a:xfrm>
            <a:off x="9495795" y="1311166"/>
            <a:ext cx="1904452" cy="631825"/>
            <a:chOff x="9495795" y="1311166"/>
            <a:chExt cx="1904452" cy="631825"/>
          </a:xfrm>
        </p:grpSpPr>
        <p:sp>
          <p:nvSpPr>
            <p:cNvPr id="63" name="Rectangle: Rounded Corners 62">
              <a:extLst>
                <a:ext uri="{FF2B5EF4-FFF2-40B4-BE49-F238E27FC236}">
                  <a16:creationId xmlns:a16="http://schemas.microsoft.com/office/drawing/2014/main" id="{A2FC8E61-4739-4854-86B1-D97AC5E138CB}"/>
                </a:ext>
              </a:extLst>
            </p:cNvPr>
            <p:cNvSpPr/>
            <p:nvPr/>
          </p:nvSpPr>
          <p:spPr bwMode="auto">
            <a:xfrm>
              <a:off x="9495795" y="1311166"/>
              <a:ext cx="1803400" cy="631825"/>
            </a:xfrm>
            <a:prstGeom prst="roundRect">
              <a:avLst>
                <a:gd name="adj" fmla="val 10000"/>
              </a:avLst>
            </a:prstGeom>
            <a:solidFill>
              <a:srgbClr val="21C5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A3618BB-B9F1-41E2-924E-A947093463C0}"/>
                    </a:ext>
                  </a:extLst>
                </p:cNvPr>
                <p:cNvSpPr txBox="1">
                  <a:spLocks noChangeArrowheads="1"/>
                </p:cNvSpPr>
                <p:nvPr/>
              </p:nvSpPr>
              <p:spPr bwMode="auto">
                <a:xfrm>
                  <a:off x="9596847" y="1348657"/>
                  <a:ext cx="1803400" cy="506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chemeClr val="tx1"/>
                      </a:solidFill>
                      <a:latin typeface="Calibri" panose="020F0502020204030204" pitchFamily="34" charset="0"/>
                      <a:cs typeface="Calibri" panose="020F0502020204030204" pitchFamily="34" charset="0"/>
                    </a:rPr>
                    <a:t>Lực</a:t>
                  </a:r>
                  <a:r>
                    <a:rPr lang="en-US" altLang="en-US" b="1" dirty="0">
                      <a:solidFill>
                        <a:schemeClr val="tx1"/>
                      </a:solidFill>
                      <a:latin typeface="Calibri" panose="020F0502020204030204" pitchFamily="34" charset="0"/>
                      <a:cs typeface="Calibri" panose="020F0502020204030204" pitchFamily="34" charset="0"/>
                    </a:rPr>
                    <a:t> </a:t>
                  </a:r>
                  <a:r>
                    <a:rPr lang="en-US" altLang="en-US" b="1" dirty="0" err="1">
                      <a:solidFill>
                        <a:schemeClr val="tx1"/>
                      </a:solidFill>
                      <a:latin typeface="Calibri" panose="020F0502020204030204" pitchFamily="34" charset="0"/>
                      <a:cs typeface="Calibri" panose="020F0502020204030204" pitchFamily="34" charset="0"/>
                    </a:rPr>
                    <a:t>nâng</a:t>
                  </a:r>
                  <a:r>
                    <a:rPr lang="en-US" altLang="en-US" b="1" dirty="0">
                      <a:solidFill>
                        <a:schemeClr val="tx1"/>
                      </a:solidFill>
                      <a:latin typeface="Calibri" panose="020F0502020204030204" pitchFamily="34" charset="0"/>
                      <a:cs typeface="Calibri" panose="020F0502020204030204" pitchFamily="34" charset="0"/>
                    </a:rPr>
                    <a:t> </a:t>
                  </a:r>
                  <a14:m>
                    <m:oMath xmlns:m="http://schemas.openxmlformats.org/officeDocument/2006/math">
                      <m:acc>
                        <m:accPr>
                          <m:chr m:val="⃗"/>
                          <m:ctrlPr>
                            <a:rPr lang="en-GB" altLang="en-US" b="1" i="1" dirty="0" smtClean="0">
                              <a:solidFill>
                                <a:schemeClr val="tx1"/>
                              </a:solidFill>
                              <a:latin typeface="Cambria Math" panose="02040503050406030204" pitchFamily="18" charset="0"/>
                            </a:rPr>
                          </m:ctrlPr>
                        </m:accPr>
                        <m:e>
                          <m:r>
                            <a:rPr lang="en-GB" altLang="en-US" b="1" i="1" dirty="0">
                              <a:solidFill>
                                <a:schemeClr val="tx1"/>
                              </a:solidFill>
                              <a:latin typeface="Cambria Math" panose="02040503050406030204" pitchFamily="18" charset="0"/>
                            </a:rPr>
                            <m:t>𝑁</m:t>
                          </m:r>
                        </m:e>
                      </m:acc>
                    </m:oMath>
                  </a14:m>
                  <a:endParaRPr lang="en-GB" altLang="en-US" b="1" dirty="0">
                    <a:solidFill>
                      <a:schemeClr val="tx1"/>
                    </a:solidFill>
                    <a:latin typeface="Calibri" panose="020F0502020204030204" pitchFamily="34" charset="0"/>
                    <a:cs typeface="Calibri" panose="020F0502020204030204" pitchFamily="34" charset="0"/>
                  </a:endParaRPr>
                </a:p>
              </p:txBody>
            </p:sp>
          </mc:Choice>
          <mc:Fallback xmlns="">
            <p:sp>
              <p:nvSpPr>
                <p:cNvPr id="79" name="TextBox 78">
                  <a:extLst>
                    <a:ext uri="{FF2B5EF4-FFF2-40B4-BE49-F238E27FC236}">
                      <a16:creationId xmlns:a16="http://schemas.microsoft.com/office/drawing/2014/main" id="{7A3618BB-B9F1-41E2-924E-A947093463C0}"/>
                    </a:ext>
                  </a:extLst>
                </p:cNvPr>
                <p:cNvSpPr txBox="1">
                  <a:spLocks noRot="1" noChangeAspect="1" noMove="1" noResize="1" noEditPoints="1" noAdjustHandles="1" noChangeArrowheads="1" noChangeShapeType="1" noTextEdit="1"/>
                </p:cNvSpPr>
                <p:nvPr/>
              </p:nvSpPr>
              <p:spPr bwMode="auto">
                <a:xfrm>
                  <a:off x="9596847" y="1348657"/>
                  <a:ext cx="1803400" cy="506421"/>
                </a:xfrm>
                <a:prstGeom prst="rect">
                  <a:avLst/>
                </a:prstGeom>
                <a:blipFill>
                  <a:blip r:embed="rId4"/>
                  <a:stretch>
                    <a:fillRect l="-5068" t="-1205" b="-265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80" name="TextBox 79">
            <a:extLst>
              <a:ext uri="{FF2B5EF4-FFF2-40B4-BE49-F238E27FC236}">
                <a16:creationId xmlns:a16="http://schemas.microsoft.com/office/drawing/2014/main" id="{49B44996-6688-4E5B-9291-B247F90A28AE}"/>
              </a:ext>
            </a:extLst>
          </p:cNvPr>
          <p:cNvSpPr txBox="1">
            <a:spLocks noChangeArrowheads="1"/>
          </p:cNvSpPr>
          <p:nvPr/>
        </p:nvSpPr>
        <p:spPr bwMode="auto">
          <a:xfrm>
            <a:off x="5029821" y="2188203"/>
            <a:ext cx="129596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500" b="1" dirty="0" err="1">
                <a:solidFill>
                  <a:srgbClr val="0D5668"/>
                </a:solidFill>
                <a:latin typeface="Calibri" panose="020F0502020204030204" pitchFamily="34" charset="0"/>
                <a:cs typeface="Calibri" panose="020F0502020204030204" pitchFamily="34" charset="0"/>
              </a:rPr>
              <a:t>Tại</a:t>
            </a:r>
            <a:r>
              <a:rPr lang="en-GB" altLang="en-US" sz="2500" b="1" dirty="0">
                <a:solidFill>
                  <a:srgbClr val="0D5668"/>
                </a:solidFill>
                <a:latin typeface="Calibri" panose="020F0502020204030204" pitchFamily="34" charset="0"/>
                <a:cs typeface="Calibri" panose="020F0502020204030204" pitchFamily="34" charset="0"/>
              </a:rPr>
              <a:t> </a:t>
            </a:r>
            <a:r>
              <a:rPr lang="en-GB" altLang="en-US" sz="2500" b="1" dirty="0" err="1">
                <a:solidFill>
                  <a:srgbClr val="0D5668"/>
                </a:solidFill>
                <a:latin typeface="Calibri" panose="020F0502020204030204" pitchFamily="34" charset="0"/>
                <a:cs typeface="Calibri" panose="020F0502020204030204" pitchFamily="34" charset="0"/>
              </a:rPr>
              <a:t>sách</a:t>
            </a:r>
            <a:endParaRPr lang="en-GB" altLang="en-US" sz="2500" b="1" dirty="0">
              <a:solidFill>
                <a:srgbClr val="0D5668"/>
              </a:solidFill>
              <a:latin typeface="Calibri" panose="020F050202020403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41233082-6F87-43CC-A9A0-EB3AE32D091B}"/>
              </a:ext>
            </a:extLst>
          </p:cNvPr>
          <p:cNvSpPr txBox="1">
            <a:spLocks noChangeArrowheads="1"/>
          </p:cNvSpPr>
          <p:nvPr/>
        </p:nvSpPr>
        <p:spPr bwMode="auto">
          <a:xfrm>
            <a:off x="7854204" y="2231734"/>
            <a:ext cx="164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Điểm</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đặt</a:t>
            </a:r>
            <a:r>
              <a:rPr lang="en-US" altLang="en-US" b="1" dirty="0">
                <a:solidFill>
                  <a:srgbClr val="0D5668"/>
                </a:solidFill>
                <a:latin typeface="Calibri" panose="020F0502020204030204" pitchFamily="34" charset="0"/>
                <a:cs typeface="Calibri" panose="020F0502020204030204" pitchFamily="34" charset="0"/>
              </a:rPr>
              <a:t>?  </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F00EB9EC-ED5B-4C2F-A02E-5A04CDC0CE40}"/>
              </a:ext>
            </a:extLst>
          </p:cNvPr>
          <p:cNvSpPr txBox="1">
            <a:spLocks noChangeArrowheads="1"/>
          </p:cNvSpPr>
          <p:nvPr/>
        </p:nvSpPr>
        <p:spPr bwMode="auto">
          <a:xfrm>
            <a:off x="7113914" y="2250764"/>
            <a:ext cx="2969407" cy="461665"/>
          </a:xfrm>
          <a:prstGeom prst="rect">
            <a:avLst/>
          </a:prstGeom>
          <a:solidFill>
            <a:schemeClr val="bg1"/>
          </a:solidFill>
          <a:ln>
            <a:noFill/>
          </a:ln>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Cùng</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tác</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dụng</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vào</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vật</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08E855C-9A82-4DEE-AC52-D9ACA66DAB8D}"/>
              </a:ext>
            </a:extLst>
          </p:cNvPr>
          <p:cNvSpPr txBox="1">
            <a:spLocks noChangeArrowheads="1"/>
          </p:cNvSpPr>
          <p:nvPr/>
        </p:nvSpPr>
        <p:spPr bwMode="auto">
          <a:xfrm>
            <a:off x="4997172" y="4733712"/>
            <a:ext cx="131592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b="1" dirty="0">
                <a:solidFill>
                  <a:srgbClr val="0D5668"/>
                </a:solidFill>
                <a:latin typeface="Calibri" panose="020F0502020204030204" pitchFamily="34" charset="0"/>
                <a:cs typeface="Calibri" panose="020F0502020204030204" pitchFamily="34" charset="0"/>
              </a:rPr>
              <a:t>P = 50 N</a:t>
            </a:r>
          </a:p>
        </p:txBody>
      </p:sp>
      <p:sp>
        <p:nvSpPr>
          <p:cNvPr id="46" name="TextBox 45">
            <a:extLst>
              <a:ext uri="{FF2B5EF4-FFF2-40B4-BE49-F238E27FC236}">
                <a16:creationId xmlns:a16="http://schemas.microsoft.com/office/drawing/2014/main" id="{E542E9AA-8558-4C6C-B50E-D3F64101065A}"/>
              </a:ext>
            </a:extLst>
          </p:cNvPr>
          <p:cNvSpPr txBox="1">
            <a:spLocks noChangeArrowheads="1"/>
          </p:cNvSpPr>
          <p:nvPr/>
        </p:nvSpPr>
        <p:spPr bwMode="auto">
          <a:xfrm>
            <a:off x="113641" y="396718"/>
            <a:ext cx="120783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dirty="0">
                <a:solidFill>
                  <a:schemeClr val="tx1"/>
                </a:solidFill>
                <a:latin typeface="Times New Roman" panose="02020603050405020304" pitchFamily="18" charset="0"/>
                <a:cs typeface="Times New Roman" panose="02020603050405020304" pitchFamily="18" charset="0"/>
              </a:rPr>
              <a:t>	</a:t>
            </a:r>
            <a:r>
              <a:rPr lang="en-GB" altLang="en-US" dirty="0" err="1">
                <a:solidFill>
                  <a:schemeClr val="tx1"/>
                </a:solidFill>
                <a:latin typeface="Times New Roman" panose="02020603050405020304" pitchFamily="18" charset="0"/>
                <a:cs typeface="Times New Roman" panose="02020603050405020304" pitchFamily="18" charset="0"/>
              </a:rPr>
              <a:t>Một</a:t>
            </a:r>
            <a:r>
              <a:rPr lang="en-GB" altLang="en-US" dirty="0">
                <a:solidFill>
                  <a:schemeClr val="tx1"/>
                </a:solidFill>
                <a:latin typeface="Times New Roman" panose="02020603050405020304" pitchFamily="18" charset="0"/>
                <a:cs typeface="Times New Roman" panose="02020603050405020304" pitchFamily="18" charset="0"/>
              </a:rPr>
              <a:t> </a:t>
            </a:r>
            <a:r>
              <a:rPr lang="en-GB" altLang="en-US" dirty="0" err="1">
                <a:solidFill>
                  <a:schemeClr val="tx1"/>
                </a:solidFill>
                <a:latin typeface="Times New Roman" panose="02020603050405020304" pitchFamily="18" charset="0"/>
                <a:cs typeface="Times New Roman" panose="02020603050405020304" pitchFamily="18" charset="0"/>
              </a:rPr>
              <a:t>quyển</a:t>
            </a:r>
            <a:r>
              <a:rPr lang="en-GB" altLang="en-US" dirty="0">
                <a:solidFill>
                  <a:schemeClr val="tx1"/>
                </a:solidFill>
                <a:latin typeface="Times New Roman" panose="02020603050405020304" pitchFamily="18" charset="0"/>
                <a:cs typeface="Times New Roman" panose="02020603050405020304" pitchFamily="18" charset="0"/>
              </a:rPr>
              <a:t> </a:t>
            </a:r>
            <a:r>
              <a:rPr lang="en-GB" altLang="en-US" dirty="0" err="1">
                <a:solidFill>
                  <a:schemeClr val="tx1"/>
                </a:solidFill>
                <a:latin typeface="Times New Roman" panose="02020603050405020304" pitchFamily="18" charset="0"/>
                <a:cs typeface="Times New Roman" panose="02020603050405020304" pitchFamily="18" charset="0"/>
              </a:rPr>
              <a:t>sách</a:t>
            </a:r>
            <a:r>
              <a:rPr lang="en-GB" altLang="en-US" dirty="0">
                <a:solidFill>
                  <a:schemeClr val="tx1"/>
                </a:solidFill>
                <a:latin typeface="Times New Roman" panose="02020603050405020304" pitchFamily="18" charset="0"/>
                <a:cs typeface="Times New Roman" panose="02020603050405020304" pitchFamily="18" charset="0"/>
              </a:rPr>
              <a:t> </a:t>
            </a:r>
            <a:r>
              <a:rPr lang="en-GB" altLang="en-US" dirty="0" err="1">
                <a:solidFill>
                  <a:schemeClr val="tx1"/>
                </a:solidFill>
                <a:latin typeface="Times New Roman" panose="02020603050405020304" pitchFamily="18" charset="0"/>
                <a:cs typeface="Times New Roman" panose="02020603050405020304" pitchFamily="18" charset="0"/>
              </a:rPr>
              <a:t>có</a:t>
            </a:r>
            <a:r>
              <a:rPr lang="en-GB" altLang="en-US" dirty="0">
                <a:solidFill>
                  <a:schemeClr val="tx1"/>
                </a:solidFill>
                <a:latin typeface="Times New Roman" panose="02020603050405020304" pitchFamily="18" charset="0"/>
                <a:cs typeface="Times New Roman" panose="02020603050405020304" pitchFamily="18" charset="0"/>
              </a:rPr>
              <a:t> </a:t>
            </a:r>
            <a:r>
              <a:rPr lang="en-GB" altLang="en-US" dirty="0" err="1">
                <a:solidFill>
                  <a:schemeClr val="tx1"/>
                </a:solidFill>
                <a:latin typeface="Times New Roman" panose="02020603050405020304" pitchFamily="18" charset="0"/>
                <a:cs typeface="Times New Roman" panose="02020603050405020304" pitchFamily="18" charset="0"/>
              </a:rPr>
              <a:t>khối</a:t>
            </a:r>
            <a:r>
              <a:rPr lang="en-GB" altLang="en-US" dirty="0">
                <a:solidFill>
                  <a:schemeClr val="tx1"/>
                </a:solidFill>
                <a:latin typeface="Times New Roman" panose="02020603050405020304" pitchFamily="18" charset="0"/>
                <a:cs typeface="Times New Roman" panose="02020603050405020304" pitchFamily="18" charset="0"/>
              </a:rPr>
              <a:t> l</a:t>
            </a:r>
            <a:r>
              <a:rPr lang="vi-VN" altLang="en-US" dirty="0">
                <a:solidFill>
                  <a:schemeClr val="tx1"/>
                </a:solidFill>
                <a:latin typeface="Times New Roman" panose="02020603050405020304" pitchFamily="18" charset="0"/>
                <a:cs typeface="Times New Roman" panose="02020603050405020304" pitchFamily="18" charset="0"/>
              </a:rPr>
              <a:t>ư</a:t>
            </a:r>
            <a:r>
              <a:rPr lang="en-US" altLang="en-US" dirty="0" err="1">
                <a:solidFill>
                  <a:schemeClr val="tx1"/>
                </a:solidFill>
                <a:latin typeface="Times New Roman" panose="02020603050405020304" pitchFamily="18" charset="0"/>
                <a:cs typeface="Times New Roman" panose="02020603050405020304" pitchFamily="18" charset="0"/>
              </a:rPr>
              <a:t>ợng</a:t>
            </a:r>
            <a:r>
              <a:rPr lang="en-US" altLang="en-US" dirty="0">
                <a:solidFill>
                  <a:schemeClr val="tx1"/>
                </a:solidFill>
                <a:latin typeface="Times New Roman" panose="02020603050405020304" pitchFamily="18" charset="0"/>
                <a:cs typeface="Times New Roman" panose="02020603050405020304" pitchFamily="18" charset="0"/>
              </a:rPr>
              <a:t> 0,5 kg </a:t>
            </a:r>
            <a:r>
              <a:rPr lang="en-US" altLang="en-US" dirty="0" err="1">
                <a:solidFill>
                  <a:schemeClr val="tx1"/>
                </a:solidFill>
                <a:latin typeface="Times New Roman" panose="02020603050405020304" pitchFamily="18" charset="0"/>
                <a:cs typeface="Times New Roman" panose="02020603050405020304" pitchFamily="18" charset="0"/>
              </a:rPr>
              <a:t>nằm</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yên</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trên</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sàn</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Quyển</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sách</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có</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chịu</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tác</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dụng</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của</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trọng</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lực</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không</a:t>
            </a:r>
            <a:r>
              <a:rPr lang="en-US" altLang="en-US" dirty="0">
                <a:solidFill>
                  <a:schemeClr val="tx1"/>
                </a:solidFill>
                <a:latin typeface="Times New Roman" panose="02020603050405020304" pitchFamily="18" charset="0"/>
                <a:cs typeface="Times New Roman" panose="02020603050405020304" pitchFamily="18" charset="0"/>
              </a:rPr>
              <a:t>?</a:t>
            </a:r>
            <a:endParaRPr lang="en-GB" altLang="en-US" dirty="0">
              <a:solidFill>
                <a:schemeClr val="tx1"/>
              </a:solidFill>
              <a:latin typeface="Times New Roman" panose="02020603050405020304" pitchFamily="18" charset="0"/>
              <a:cs typeface="Times New Roman" panose="02020603050405020304" pitchFamily="18" charset="0"/>
            </a:endParaRPr>
          </a:p>
        </p:txBody>
      </p:sp>
      <p:sp>
        <p:nvSpPr>
          <p:cNvPr id="107" name="TextBox 106">
            <a:extLst>
              <a:ext uri="{FF2B5EF4-FFF2-40B4-BE49-F238E27FC236}">
                <a16:creationId xmlns:a16="http://schemas.microsoft.com/office/drawing/2014/main" id="{C0AB5B06-2986-4E43-A31B-C22D5D5D96B2}"/>
              </a:ext>
            </a:extLst>
          </p:cNvPr>
          <p:cNvSpPr txBox="1">
            <a:spLocks noChangeArrowheads="1"/>
          </p:cNvSpPr>
          <p:nvPr/>
        </p:nvSpPr>
        <p:spPr bwMode="auto">
          <a:xfrm>
            <a:off x="7757714" y="3080081"/>
            <a:ext cx="164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Phương</a:t>
            </a:r>
            <a:r>
              <a:rPr lang="en-US" altLang="en-US" b="1" dirty="0">
                <a:solidFill>
                  <a:srgbClr val="0D5668"/>
                </a:solidFill>
                <a:latin typeface="Calibri" panose="020F0502020204030204" pitchFamily="34" charset="0"/>
                <a:cs typeface="Calibri" panose="020F0502020204030204" pitchFamily="34" charset="0"/>
              </a:rPr>
              <a:t>?  </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08" name="TextBox 107">
            <a:extLst>
              <a:ext uri="{FF2B5EF4-FFF2-40B4-BE49-F238E27FC236}">
                <a16:creationId xmlns:a16="http://schemas.microsoft.com/office/drawing/2014/main" id="{11512ECF-4B6F-457F-9EBC-763D6C21380A}"/>
              </a:ext>
            </a:extLst>
          </p:cNvPr>
          <p:cNvSpPr txBox="1">
            <a:spLocks noChangeArrowheads="1"/>
          </p:cNvSpPr>
          <p:nvPr/>
        </p:nvSpPr>
        <p:spPr bwMode="auto">
          <a:xfrm>
            <a:off x="7757714" y="3960167"/>
            <a:ext cx="164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Chiều</a:t>
            </a:r>
            <a:r>
              <a:rPr lang="en-US" altLang="en-US" b="1" dirty="0">
                <a:solidFill>
                  <a:srgbClr val="0D5668"/>
                </a:solidFill>
                <a:latin typeface="Calibri" panose="020F0502020204030204" pitchFamily="34" charset="0"/>
                <a:cs typeface="Calibri" panose="020F0502020204030204" pitchFamily="34" charset="0"/>
              </a:rPr>
              <a:t>?  </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09" name="TextBox 108">
            <a:extLst>
              <a:ext uri="{FF2B5EF4-FFF2-40B4-BE49-F238E27FC236}">
                <a16:creationId xmlns:a16="http://schemas.microsoft.com/office/drawing/2014/main" id="{B81D4AA8-8830-43F7-9528-31D794B423BD}"/>
              </a:ext>
            </a:extLst>
          </p:cNvPr>
          <p:cNvSpPr txBox="1">
            <a:spLocks noChangeArrowheads="1"/>
          </p:cNvSpPr>
          <p:nvPr/>
        </p:nvSpPr>
        <p:spPr bwMode="auto">
          <a:xfrm>
            <a:off x="7789840" y="4768201"/>
            <a:ext cx="164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Độ</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lớn</a:t>
            </a:r>
            <a:r>
              <a:rPr lang="en-US" altLang="en-US" b="1" dirty="0">
                <a:solidFill>
                  <a:srgbClr val="0D5668"/>
                </a:solidFill>
                <a:latin typeface="Calibri" panose="020F0502020204030204" pitchFamily="34" charset="0"/>
                <a:cs typeface="Calibri" panose="020F0502020204030204" pitchFamily="34" charset="0"/>
              </a:rPr>
              <a:t>?  </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10" name="TextBox 109">
            <a:extLst>
              <a:ext uri="{FF2B5EF4-FFF2-40B4-BE49-F238E27FC236}">
                <a16:creationId xmlns:a16="http://schemas.microsoft.com/office/drawing/2014/main" id="{924B6608-DABA-4B7D-9D2E-3F40D510CFB4}"/>
              </a:ext>
            </a:extLst>
          </p:cNvPr>
          <p:cNvSpPr txBox="1">
            <a:spLocks noChangeArrowheads="1"/>
          </p:cNvSpPr>
          <p:nvPr/>
        </p:nvSpPr>
        <p:spPr bwMode="auto">
          <a:xfrm>
            <a:off x="4826172" y="3135124"/>
            <a:ext cx="165082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300" b="1" dirty="0" err="1">
                <a:solidFill>
                  <a:srgbClr val="0D5668"/>
                </a:solidFill>
                <a:latin typeface="Calibri" panose="020F0502020204030204" pitchFamily="34" charset="0"/>
                <a:cs typeface="Calibri" panose="020F0502020204030204" pitchFamily="34" charset="0"/>
              </a:rPr>
              <a:t>Thẳng</a:t>
            </a:r>
            <a:r>
              <a:rPr lang="en-GB" altLang="en-US" sz="2300" b="1" dirty="0">
                <a:solidFill>
                  <a:srgbClr val="0D5668"/>
                </a:solidFill>
                <a:latin typeface="Calibri" panose="020F0502020204030204" pitchFamily="34" charset="0"/>
                <a:cs typeface="Calibri" panose="020F0502020204030204" pitchFamily="34" charset="0"/>
              </a:rPr>
              <a:t> </a:t>
            </a:r>
            <a:r>
              <a:rPr lang="en-GB" altLang="en-US" sz="2300" b="1" dirty="0" err="1">
                <a:solidFill>
                  <a:srgbClr val="0D5668"/>
                </a:solidFill>
                <a:latin typeface="Calibri" panose="020F0502020204030204" pitchFamily="34" charset="0"/>
                <a:cs typeface="Calibri" panose="020F0502020204030204" pitchFamily="34" charset="0"/>
              </a:rPr>
              <a:t>đứng</a:t>
            </a:r>
            <a:endParaRPr lang="en-GB" altLang="en-US" sz="2300" b="1" dirty="0">
              <a:solidFill>
                <a:srgbClr val="0D5668"/>
              </a:solidFill>
              <a:latin typeface="Calibri" panose="020F0502020204030204" pitchFamily="34" charset="0"/>
              <a:cs typeface="Calibri" panose="020F0502020204030204" pitchFamily="34" charset="0"/>
            </a:endParaRPr>
          </a:p>
        </p:txBody>
      </p:sp>
      <p:sp>
        <p:nvSpPr>
          <p:cNvPr id="111" name="TextBox 110">
            <a:extLst>
              <a:ext uri="{FF2B5EF4-FFF2-40B4-BE49-F238E27FC236}">
                <a16:creationId xmlns:a16="http://schemas.microsoft.com/office/drawing/2014/main" id="{07B5F4BB-4B71-4A62-9E2B-CC54AC6B8576}"/>
              </a:ext>
            </a:extLst>
          </p:cNvPr>
          <p:cNvSpPr txBox="1">
            <a:spLocks noChangeArrowheads="1"/>
          </p:cNvSpPr>
          <p:nvPr/>
        </p:nvSpPr>
        <p:spPr bwMode="auto">
          <a:xfrm>
            <a:off x="4826171" y="3853406"/>
            <a:ext cx="17838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100" b="1" dirty="0" err="1">
                <a:solidFill>
                  <a:srgbClr val="0D5668"/>
                </a:solidFill>
                <a:latin typeface="Calibri" panose="020F0502020204030204" pitchFamily="34" charset="0"/>
                <a:cs typeface="Calibri" panose="020F0502020204030204" pitchFamily="34" charset="0"/>
              </a:rPr>
              <a:t>Hướng</a:t>
            </a:r>
            <a:r>
              <a:rPr lang="en-GB" altLang="en-US" sz="2100" b="1" dirty="0">
                <a:solidFill>
                  <a:srgbClr val="0D5668"/>
                </a:solidFill>
                <a:latin typeface="Calibri" panose="020F0502020204030204" pitchFamily="34" charset="0"/>
                <a:cs typeface="Calibri" panose="020F0502020204030204" pitchFamily="34" charset="0"/>
              </a:rPr>
              <a:t> </a:t>
            </a:r>
            <a:r>
              <a:rPr lang="en-GB" altLang="en-US" sz="2100" b="1" dirty="0" err="1">
                <a:solidFill>
                  <a:srgbClr val="0D5668"/>
                </a:solidFill>
                <a:latin typeface="Calibri" panose="020F0502020204030204" pitchFamily="34" charset="0"/>
                <a:cs typeface="Calibri" panose="020F0502020204030204" pitchFamily="34" charset="0"/>
              </a:rPr>
              <a:t>xuống</a:t>
            </a:r>
            <a:endParaRPr lang="en-GB" altLang="en-US" sz="2100" b="1" dirty="0">
              <a:solidFill>
                <a:srgbClr val="0D5668"/>
              </a:solidFill>
              <a:latin typeface="Calibri" panose="020F0502020204030204" pitchFamily="34" charset="0"/>
              <a:cs typeface="Calibri" panose="020F0502020204030204" pitchFamily="34" charset="0"/>
            </a:endParaRPr>
          </a:p>
        </p:txBody>
      </p:sp>
      <p:sp>
        <p:nvSpPr>
          <p:cNvPr id="113" name="TextBox 112">
            <a:extLst>
              <a:ext uri="{FF2B5EF4-FFF2-40B4-BE49-F238E27FC236}">
                <a16:creationId xmlns:a16="http://schemas.microsoft.com/office/drawing/2014/main" id="{CE6DDC82-EA1A-49B6-B961-BF89FC351DC3}"/>
              </a:ext>
            </a:extLst>
          </p:cNvPr>
          <p:cNvSpPr txBox="1">
            <a:spLocks noChangeArrowheads="1"/>
          </p:cNvSpPr>
          <p:nvPr/>
        </p:nvSpPr>
        <p:spPr bwMode="auto">
          <a:xfrm>
            <a:off x="10812550" y="2223239"/>
            <a:ext cx="129596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500" b="1" dirty="0" err="1">
                <a:solidFill>
                  <a:srgbClr val="0D5668"/>
                </a:solidFill>
                <a:latin typeface="Calibri" panose="020F0502020204030204" pitchFamily="34" charset="0"/>
                <a:cs typeface="Calibri" panose="020F0502020204030204" pitchFamily="34" charset="0"/>
              </a:rPr>
              <a:t>Tại</a:t>
            </a:r>
            <a:r>
              <a:rPr lang="en-GB" altLang="en-US" sz="2500" b="1" dirty="0">
                <a:solidFill>
                  <a:srgbClr val="0D5668"/>
                </a:solidFill>
                <a:latin typeface="Calibri" panose="020F0502020204030204" pitchFamily="34" charset="0"/>
                <a:cs typeface="Calibri" panose="020F0502020204030204" pitchFamily="34" charset="0"/>
              </a:rPr>
              <a:t> </a:t>
            </a:r>
            <a:r>
              <a:rPr lang="en-GB" altLang="en-US" sz="2500" b="1" dirty="0" err="1">
                <a:solidFill>
                  <a:srgbClr val="0D5668"/>
                </a:solidFill>
                <a:latin typeface="Calibri" panose="020F0502020204030204" pitchFamily="34" charset="0"/>
                <a:cs typeface="Calibri" panose="020F0502020204030204" pitchFamily="34" charset="0"/>
              </a:rPr>
              <a:t>sách</a:t>
            </a:r>
            <a:endParaRPr lang="en-GB" altLang="en-US" sz="2500" b="1" dirty="0">
              <a:solidFill>
                <a:srgbClr val="0D5668"/>
              </a:solidFill>
              <a:latin typeface="Calibri" panose="020F0502020204030204" pitchFamily="34" charset="0"/>
              <a:cs typeface="Calibri" panose="020F0502020204030204" pitchFamily="34" charset="0"/>
            </a:endParaRPr>
          </a:p>
        </p:txBody>
      </p:sp>
      <p:sp>
        <p:nvSpPr>
          <p:cNvPr id="114" name="TextBox 113">
            <a:extLst>
              <a:ext uri="{FF2B5EF4-FFF2-40B4-BE49-F238E27FC236}">
                <a16:creationId xmlns:a16="http://schemas.microsoft.com/office/drawing/2014/main" id="{73C8373A-3AE6-4774-91F0-C307A9F347DE}"/>
              </a:ext>
            </a:extLst>
          </p:cNvPr>
          <p:cNvSpPr txBox="1">
            <a:spLocks noChangeArrowheads="1"/>
          </p:cNvSpPr>
          <p:nvPr/>
        </p:nvSpPr>
        <p:spPr bwMode="auto">
          <a:xfrm>
            <a:off x="10779901" y="4768748"/>
            <a:ext cx="131592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b="1" dirty="0">
                <a:solidFill>
                  <a:srgbClr val="0D5668"/>
                </a:solidFill>
                <a:latin typeface="Calibri" panose="020F0502020204030204" pitchFamily="34" charset="0"/>
                <a:cs typeface="Calibri" panose="020F0502020204030204" pitchFamily="34" charset="0"/>
              </a:rPr>
              <a:t>N = 50 N</a:t>
            </a:r>
          </a:p>
        </p:txBody>
      </p:sp>
      <p:sp>
        <p:nvSpPr>
          <p:cNvPr id="115" name="TextBox 114">
            <a:extLst>
              <a:ext uri="{FF2B5EF4-FFF2-40B4-BE49-F238E27FC236}">
                <a16:creationId xmlns:a16="http://schemas.microsoft.com/office/drawing/2014/main" id="{7B3F70D4-4AA0-47E3-891F-32AB3103EB0F}"/>
              </a:ext>
            </a:extLst>
          </p:cNvPr>
          <p:cNvSpPr txBox="1">
            <a:spLocks noChangeArrowheads="1"/>
          </p:cNvSpPr>
          <p:nvPr/>
        </p:nvSpPr>
        <p:spPr bwMode="auto">
          <a:xfrm>
            <a:off x="10677243" y="3153831"/>
            <a:ext cx="165082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200" b="1" dirty="0" err="1">
                <a:solidFill>
                  <a:srgbClr val="0D5668"/>
                </a:solidFill>
                <a:latin typeface="Calibri" panose="020F0502020204030204" pitchFamily="34" charset="0"/>
                <a:cs typeface="Calibri" panose="020F0502020204030204" pitchFamily="34" charset="0"/>
              </a:rPr>
              <a:t>Thẳng</a:t>
            </a:r>
            <a:r>
              <a:rPr lang="en-GB" altLang="en-US" sz="2200" b="1" dirty="0">
                <a:solidFill>
                  <a:srgbClr val="0D5668"/>
                </a:solidFill>
                <a:latin typeface="Calibri" panose="020F0502020204030204" pitchFamily="34" charset="0"/>
                <a:cs typeface="Calibri" panose="020F0502020204030204" pitchFamily="34" charset="0"/>
              </a:rPr>
              <a:t> </a:t>
            </a:r>
            <a:r>
              <a:rPr lang="en-GB" altLang="en-US" sz="2200" b="1" dirty="0" err="1">
                <a:solidFill>
                  <a:srgbClr val="0D5668"/>
                </a:solidFill>
                <a:latin typeface="Calibri" panose="020F0502020204030204" pitchFamily="34" charset="0"/>
                <a:cs typeface="Calibri" panose="020F0502020204030204" pitchFamily="34" charset="0"/>
              </a:rPr>
              <a:t>đứng</a:t>
            </a:r>
            <a:endParaRPr lang="en-GB" altLang="en-US" sz="2200" b="1" dirty="0">
              <a:solidFill>
                <a:srgbClr val="0D5668"/>
              </a:solidFill>
              <a:latin typeface="Calibri" panose="020F0502020204030204" pitchFamily="34" charset="0"/>
              <a:cs typeface="Calibri" panose="020F0502020204030204" pitchFamily="34" charset="0"/>
            </a:endParaRPr>
          </a:p>
        </p:txBody>
      </p:sp>
      <p:sp>
        <p:nvSpPr>
          <p:cNvPr id="116" name="TextBox 115">
            <a:extLst>
              <a:ext uri="{FF2B5EF4-FFF2-40B4-BE49-F238E27FC236}">
                <a16:creationId xmlns:a16="http://schemas.microsoft.com/office/drawing/2014/main" id="{065E5597-8EB7-4510-AF25-9F88D1EF1C66}"/>
              </a:ext>
            </a:extLst>
          </p:cNvPr>
          <p:cNvSpPr txBox="1">
            <a:spLocks noChangeArrowheads="1"/>
          </p:cNvSpPr>
          <p:nvPr/>
        </p:nvSpPr>
        <p:spPr bwMode="auto">
          <a:xfrm>
            <a:off x="10775158" y="3888442"/>
            <a:ext cx="141684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100" b="1" dirty="0" err="1">
                <a:solidFill>
                  <a:srgbClr val="0D5668"/>
                </a:solidFill>
                <a:latin typeface="Calibri" panose="020F0502020204030204" pitchFamily="34" charset="0"/>
                <a:cs typeface="Calibri" panose="020F0502020204030204" pitchFamily="34" charset="0"/>
              </a:rPr>
              <a:t>Hướng</a:t>
            </a:r>
            <a:r>
              <a:rPr lang="en-GB" altLang="en-US" sz="2100" b="1" dirty="0">
                <a:solidFill>
                  <a:srgbClr val="0D5668"/>
                </a:solidFill>
                <a:latin typeface="Calibri" panose="020F0502020204030204" pitchFamily="34" charset="0"/>
                <a:cs typeface="Calibri" panose="020F0502020204030204" pitchFamily="34" charset="0"/>
              </a:rPr>
              <a:t> </a:t>
            </a:r>
            <a:r>
              <a:rPr lang="en-GB" altLang="en-US" sz="2100" b="1" dirty="0" err="1">
                <a:solidFill>
                  <a:srgbClr val="0D5668"/>
                </a:solidFill>
                <a:latin typeface="Calibri" panose="020F0502020204030204" pitchFamily="34" charset="0"/>
                <a:cs typeface="Calibri" panose="020F0502020204030204" pitchFamily="34" charset="0"/>
              </a:rPr>
              <a:t>lên</a:t>
            </a:r>
            <a:endParaRPr lang="en-GB" altLang="en-US" sz="2100" b="1" dirty="0">
              <a:solidFill>
                <a:srgbClr val="0D5668"/>
              </a:solidFill>
              <a:latin typeface="Calibri" panose="020F0502020204030204" pitchFamily="34" charset="0"/>
              <a:cs typeface="Calibri" panose="020F0502020204030204" pitchFamily="34" charset="0"/>
            </a:endParaRPr>
          </a:p>
        </p:txBody>
      </p:sp>
      <p:sp>
        <p:nvSpPr>
          <p:cNvPr id="117" name="TextBox 116">
            <a:extLst>
              <a:ext uri="{FF2B5EF4-FFF2-40B4-BE49-F238E27FC236}">
                <a16:creationId xmlns:a16="http://schemas.microsoft.com/office/drawing/2014/main" id="{07A5B563-1147-4AEF-AD30-F9C410661C81}"/>
              </a:ext>
            </a:extLst>
          </p:cNvPr>
          <p:cNvSpPr txBox="1">
            <a:spLocks noChangeArrowheads="1"/>
          </p:cNvSpPr>
          <p:nvPr/>
        </p:nvSpPr>
        <p:spPr bwMode="auto">
          <a:xfrm>
            <a:off x="7032564" y="3065788"/>
            <a:ext cx="2969407" cy="461665"/>
          </a:xfrm>
          <a:prstGeom prst="rect">
            <a:avLst/>
          </a:prstGeom>
          <a:solidFill>
            <a:schemeClr val="bg1"/>
          </a:solidFill>
          <a:ln>
            <a:noFill/>
          </a:ln>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Cùng</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phương</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18" name="TextBox 117">
            <a:extLst>
              <a:ext uri="{FF2B5EF4-FFF2-40B4-BE49-F238E27FC236}">
                <a16:creationId xmlns:a16="http://schemas.microsoft.com/office/drawing/2014/main" id="{783F38CF-1609-40D9-8F4D-92A42461FDDF}"/>
              </a:ext>
            </a:extLst>
          </p:cNvPr>
          <p:cNvSpPr txBox="1">
            <a:spLocks noChangeArrowheads="1"/>
          </p:cNvSpPr>
          <p:nvPr/>
        </p:nvSpPr>
        <p:spPr bwMode="auto">
          <a:xfrm>
            <a:off x="7193263" y="3918305"/>
            <a:ext cx="2969407" cy="461665"/>
          </a:xfrm>
          <a:prstGeom prst="rect">
            <a:avLst/>
          </a:prstGeom>
          <a:solidFill>
            <a:schemeClr val="bg1"/>
          </a:solidFill>
          <a:ln>
            <a:noFill/>
          </a:ln>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Ngược</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chiều</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id="{0246A9ED-B586-4639-84DA-E7830D283654}"/>
              </a:ext>
            </a:extLst>
          </p:cNvPr>
          <p:cNvSpPr txBox="1">
            <a:spLocks noChangeArrowheads="1"/>
          </p:cNvSpPr>
          <p:nvPr/>
        </p:nvSpPr>
        <p:spPr bwMode="auto">
          <a:xfrm>
            <a:off x="7211054" y="4738728"/>
            <a:ext cx="2969407" cy="461665"/>
          </a:xfrm>
          <a:prstGeom prst="rect">
            <a:avLst/>
          </a:prstGeom>
          <a:solidFill>
            <a:schemeClr val="bg1"/>
          </a:solidFill>
          <a:ln>
            <a:noFill/>
          </a:ln>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a:spcBef>
                <a:spcPct val="0"/>
              </a:spcBef>
              <a:buFontTx/>
              <a:buNone/>
            </a:pPr>
            <a:r>
              <a:rPr lang="en-US" altLang="en-US" b="1" dirty="0" err="1">
                <a:solidFill>
                  <a:srgbClr val="0D5668"/>
                </a:solidFill>
                <a:latin typeface="Calibri" panose="020F0502020204030204" pitchFamily="34" charset="0"/>
                <a:cs typeface="Calibri" panose="020F0502020204030204" pitchFamily="34" charset="0"/>
              </a:rPr>
              <a:t>Độ</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lớn</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bằng</a:t>
            </a:r>
            <a:r>
              <a:rPr lang="en-US" altLang="en-US" b="1" dirty="0">
                <a:solidFill>
                  <a:srgbClr val="0D5668"/>
                </a:solidFill>
                <a:latin typeface="Calibri" panose="020F0502020204030204" pitchFamily="34" charset="0"/>
                <a:cs typeface="Calibri" panose="020F0502020204030204" pitchFamily="34" charset="0"/>
              </a:rPr>
              <a:t> </a:t>
            </a:r>
            <a:r>
              <a:rPr lang="en-US" altLang="en-US" b="1" dirty="0" err="1">
                <a:solidFill>
                  <a:srgbClr val="0D5668"/>
                </a:solidFill>
                <a:latin typeface="Calibri" panose="020F0502020204030204" pitchFamily="34" charset="0"/>
                <a:cs typeface="Calibri" panose="020F0502020204030204" pitchFamily="34" charset="0"/>
              </a:rPr>
              <a:t>nhau</a:t>
            </a:r>
            <a:endParaRPr lang="en-GB" altLang="en-US" b="1" dirty="0">
              <a:solidFill>
                <a:srgbClr val="0D5668"/>
              </a:solidFill>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E112EC05-E0DC-42F8-8FD2-E5EE634290AA}"/>
              </a:ext>
            </a:extLst>
          </p:cNvPr>
          <p:cNvSpPr txBox="1">
            <a:spLocks noChangeArrowheads="1"/>
          </p:cNvSpPr>
          <p:nvPr/>
        </p:nvSpPr>
        <p:spPr bwMode="auto">
          <a:xfrm>
            <a:off x="-83790" y="3721784"/>
            <a:ext cx="485473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just">
              <a:spcBef>
                <a:spcPct val="0"/>
              </a:spcBef>
              <a:buFont typeface="Wingdings" panose="05000000000000000000" pitchFamily="2" charset="2"/>
              <a:buChar char="Ø"/>
            </a:pPr>
            <a:r>
              <a:rPr lang="en-US" altLang="en-US" dirty="0">
                <a:solidFill>
                  <a:srgbClr val="FF0000"/>
                </a:solidFill>
                <a:latin typeface="Calibri" panose="020F0502020204030204" pitchFamily="34" charset="0"/>
                <a:cs typeface="Calibri" panose="020F0502020204030204" pitchFamily="34" charset="0"/>
              </a:rPr>
              <a:t>Hai </a:t>
            </a:r>
            <a:r>
              <a:rPr lang="en-US" altLang="en-US" dirty="0" err="1">
                <a:solidFill>
                  <a:srgbClr val="FF0000"/>
                </a:solidFill>
                <a:latin typeface="Calibri" panose="020F0502020204030204" pitchFamily="34" charset="0"/>
                <a:cs typeface="Calibri" panose="020F0502020204030204" pitchFamily="34" charset="0"/>
              </a:rPr>
              <a:t>lực</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cân</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bằng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là</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hai</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lực</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có</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cùng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độ</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lớn</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cùng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phương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nhưng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ngược</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chiều</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tác</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dụng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vào</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cùng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một</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vật</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trên</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cùng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một</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đường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thẳng</a:t>
            </a:r>
            <a:r>
              <a:rPr lang="en-US" altLang="en-US" dirty="0">
                <a:solidFill>
                  <a:srgbClr val="FF0000"/>
                </a:solidFill>
                <a:latin typeface="Calibri" panose="020F0502020204030204" pitchFamily="34" charset="0"/>
                <a:cs typeface="Calibri" panose="020F0502020204030204" pitchFamily="34" charset="0"/>
              </a:rPr>
              <a:t>.</a:t>
            </a:r>
          </a:p>
        </p:txBody>
      </p:sp>
      <p:sp>
        <p:nvSpPr>
          <p:cNvPr id="66" name="TextBox 65">
            <a:extLst>
              <a:ext uri="{FF2B5EF4-FFF2-40B4-BE49-F238E27FC236}">
                <a16:creationId xmlns:a16="http://schemas.microsoft.com/office/drawing/2014/main" id="{71DE9DD2-57AC-4578-A056-4A56000DA128}"/>
              </a:ext>
            </a:extLst>
          </p:cNvPr>
          <p:cNvSpPr txBox="1">
            <a:spLocks noChangeArrowheads="1"/>
          </p:cNvSpPr>
          <p:nvPr/>
        </p:nvSpPr>
        <p:spPr bwMode="auto">
          <a:xfrm>
            <a:off x="-62806" y="3292231"/>
            <a:ext cx="4799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marL="0" indent="0" algn="just">
              <a:spcBef>
                <a:spcPct val="0"/>
              </a:spcBef>
              <a:buNone/>
            </a:pP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Thế</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nào</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là</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hai</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lực</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cân</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bằng</a:t>
            </a:r>
            <a:r>
              <a:rPr lang="en-US" altLang="en-US" dirty="0">
                <a:solidFill>
                  <a:srgbClr val="0D5668"/>
                </a:solidFill>
                <a:latin typeface="Calibri" panose="020F0502020204030204" pitchFamily="34" charset="0"/>
                <a:cs typeface="Calibri" panose="020F0502020204030204" pitchFamily="34" charset="0"/>
              </a:rPr>
              <a:t>?</a:t>
            </a:r>
          </a:p>
        </p:txBody>
      </p:sp>
      <p:sp>
        <p:nvSpPr>
          <p:cNvPr id="67" name="TextBox 66">
            <a:extLst>
              <a:ext uri="{FF2B5EF4-FFF2-40B4-BE49-F238E27FC236}">
                <a16:creationId xmlns:a16="http://schemas.microsoft.com/office/drawing/2014/main" id="{CF964EBF-109A-46F0-A7CD-EB2E23B26CA6}"/>
              </a:ext>
            </a:extLst>
          </p:cNvPr>
          <p:cNvSpPr txBox="1">
            <a:spLocks noChangeArrowheads="1"/>
          </p:cNvSpPr>
          <p:nvPr/>
        </p:nvSpPr>
        <p:spPr bwMode="auto">
          <a:xfrm>
            <a:off x="-312124" y="5916547"/>
            <a:ext cx="11851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marL="0" indent="0" algn="just">
              <a:spcBef>
                <a:spcPct val="0"/>
              </a:spcBef>
              <a:buNone/>
            </a:pP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Một</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vật</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đứng</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yên</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chịu</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tác</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dụng</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của</a:t>
            </a:r>
            <a:r>
              <a:rPr lang="en-US" altLang="en-US" dirty="0">
                <a:solidFill>
                  <a:srgbClr val="0D5668"/>
                </a:solidFill>
                <a:latin typeface="Calibri" panose="020F0502020204030204" pitchFamily="34" charset="0"/>
                <a:cs typeface="Calibri" panose="020F0502020204030204" pitchFamily="34" charset="0"/>
              </a:rPr>
              <a:t> 2 </a:t>
            </a:r>
            <a:r>
              <a:rPr lang="en-US" altLang="en-US" dirty="0" err="1">
                <a:solidFill>
                  <a:srgbClr val="0D5668"/>
                </a:solidFill>
                <a:latin typeface="Calibri" panose="020F0502020204030204" pitchFamily="34" charset="0"/>
                <a:cs typeface="Calibri" panose="020F0502020204030204" pitchFamily="34" charset="0"/>
              </a:rPr>
              <a:t>lực</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cân</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bằng</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sẽ</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như</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thế</a:t>
            </a:r>
            <a:r>
              <a:rPr lang="en-US" altLang="en-US" dirty="0">
                <a:solidFill>
                  <a:srgbClr val="0D5668"/>
                </a:solidFill>
                <a:latin typeface="Calibri" panose="020F0502020204030204" pitchFamily="34" charset="0"/>
                <a:cs typeface="Calibri" panose="020F0502020204030204" pitchFamily="34" charset="0"/>
              </a:rPr>
              <a:t> </a:t>
            </a:r>
            <a:r>
              <a:rPr lang="en-US" altLang="en-US" dirty="0" err="1">
                <a:solidFill>
                  <a:srgbClr val="0D5668"/>
                </a:solidFill>
                <a:latin typeface="Calibri" panose="020F0502020204030204" pitchFamily="34" charset="0"/>
                <a:cs typeface="Calibri" panose="020F0502020204030204" pitchFamily="34" charset="0"/>
              </a:rPr>
              <a:t>nào</a:t>
            </a:r>
            <a:r>
              <a:rPr lang="en-US" altLang="en-US" dirty="0">
                <a:solidFill>
                  <a:srgbClr val="0D5668"/>
                </a:solidFill>
                <a:latin typeface="Calibri" panose="020F0502020204030204" pitchFamily="34" charset="0"/>
                <a:cs typeface="Calibri" panose="020F0502020204030204" pitchFamily="34" charset="0"/>
              </a:rPr>
              <a:t>?</a:t>
            </a:r>
          </a:p>
        </p:txBody>
      </p:sp>
      <p:sp>
        <p:nvSpPr>
          <p:cNvPr id="69" name="TextBox 68">
            <a:extLst>
              <a:ext uri="{FF2B5EF4-FFF2-40B4-BE49-F238E27FC236}">
                <a16:creationId xmlns:a16="http://schemas.microsoft.com/office/drawing/2014/main" id="{0C5EA6B7-8EE4-41BB-A95A-3C516B10EB4A}"/>
              </a:ext>
            </a:extLst>
          </p:cNvPr>
          <p:cNvSpPr txBox="1">
            <a:spLocks noChangeArrowheads="1"/>
          </p:cNvSpPr>
          <p:nvPr/>
        </p:nvSpPr>
        <p:spPr bwMode="auto">
          <a:xfrm>
            <a:off x="113641" y="6378712"/>
            <a:ext cx="120783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just">
              <a:spcBef>
                <a:spcPct val="0"/>
              </a:spcBef>
              <a:buFont typeface="Wingdings" panose="05000000000000000000" pitchFamily="2" charset="2"/>
              <a:buChar char="Ø"/>
            </a:pPr>
            <a:r>
              <a:rPr lang="en-US" altLang="en-US" dirty="0" err="1">
                <a:solidFill>
                  <a:srgbClr val="FF0000"/>
                </a:solidFill>
                <a:latin typeface="Calibri" panose="020F0502020204030204" pitchFamily="34" charset="0"/>
                <a:cs typeface="Calibri" panose="020F0502020204030204" pitchFamily="34" charset="0"/>
              </a:rPr>
              <a:t>Một</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vật</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đứng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yên</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chịu</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tác</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dụng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của</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hai</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lực</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cân</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bằng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thì</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vật</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vẫn</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đứng</a:t>
            </a:r>
            <a:r>
              <a:rPr lang="en-US" altLang="en-US" dirty="0">
                <a:solidFill>
                  <a:srgbClr val="FF0000"/>
                </a:solidFill>
                <a:latin typeface="Calibri" panose="020F0502020204030204" pitchFamily="34" charset="0"/>
                <a:cs typeface="Calibri" panose="020F0502020204030204" pitchFamily="34" charset="0"/>
              </a:rPr>
              <a:t> </a:t>
            </a:r>
            <a:r>
              <a:rPr lang="en-US" altLang="en-US" dirty="0" err="1">
                <a:solidFill>
                  <a:srgbClr val="FF0000"/>
                </a:solidFill>
                <a:latin typeface="Calibri" panose="020F0502020204030204" pitchFamily="34" charset="0"/>
                <a:cs typeface="Calibri" panose="020F0502020204030204" pitchFamily="34" charset="0"/>
              </a:rPr>
              <a:t>yên</a:t>
            </a:r>
            <a:r>
              <a:rPr lang="en-US" altLang="en-US" dirty="0">
                <a:solidFill>
                  <a:srgbClr val="FF0000"/>
                </a:solidFill>
                <a:latin typeface="Calibri" panose="020F0502020204030204" pitchFamily="34" charset="0"/>
                <a:cs typeface="Calibri" panose="020F0502020204030204" pitchFamily="34" charset="0"/>
              </a:rPr>
              <a:t>.</a:t>
            </a:r>
            <a:endParaRPr lang="en-GB" altLang="en-US" dirty="0">
              <a:solidFill>
                <a:srgbClr val="FF0000"/>
              </a:solidFill>
              <a:latin typeface="Calibri" panose="020F0502020204030204" pitchFamily="34" charset="0"/>
              <a:cs typeface="Calibri" panose="020F0502020204030204" pitchFamily="34" charset="0"/>
            </a:endParaRPr>
          </a:p>
        </p:txBody>
      </p:sp>
      <p:pic>
        <p:nvPicPr>
          <p:cNvPr id="3" name="Graphic 2" descr="Help">
            <a:extLst>
              <a:ext uri="{FF2B5EF4-FFF2-40B4-BE49-F238E27FC236}">
                <a16:creationId xmlns:a16="http://schemas.microsoft.com/office/drawing/2014/main" id="{8CB7A635-BE89-4D15-96B7-23B9A3B125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37" y="2853713"/>
            <a:ext cx="914400" cy="914400"/>
          </a:xfrm>
          <a:prstGeom prst="rect">
            <a:avLst/>
          </a:prstGeom>
        </p:spPr>
      </p:pic>
      <p:pic>
        <p:nvPicPr>
          <p:cNvPr id="72" name="Graphic 71" descr="Help">
            <a:extLst>
              <a:ext uri="{FF2B5EF4-FFF2-40B4-BE49-F238E27FC236}">
                <a16:creationId xmlns:a16="http://schemas.microsoft.com/office/drawing/2014/main" id="{9701BD89-AA8F-439A-AA48-68BDA22451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51" y="5493809"/>
            <a:ext cx="914400" cy="914400"/>
          </a:xfrm>
          <a:prstGeom prst="rect">
            <a:avLst/>
          </a:prstGeom>
        </p:spPr>
      </p:pic>
    </p:spTree>
    <p:extLst>
      <p:ext uri="{BB962C8B-B14F-4D97-AF65-F5344CB8AC3E}">
        <p14:creationId xmlns:p14="http://schemas.microsoft.com/office/powerpoint/2010/main" val="25087098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Effect transition="in" filter="wipe(left)">
                                      <p:cBhvr>
                                        <p:cTn id="12" dur="500"/>
                                        <p:tgtEl>
                                          <p:spTgt spid="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
                                            <p:txEl>
                                              <p:pRg st="0" end="0"/>
                                            </p:txEl>
                                          </p:spTgt>
                                        </p:tgtEl>
                                        <p:attrNameLst>
                                          <p:attrName>style.visibility</p:attrName>
                                        </p:attrNameLst>
                                      </p:cBhvr>
                                      <p:to>
                                        <p:strVal val="visible"/>
                                      </p:to>
                                    </p:set>
                                    <p:animEffect transition="in" filter="wipe(left)">
                                      <p:cBhvr>
                                        <p:cTn id="17" dur="500"/>
                                        <p:tgtEl>
                                          <p:spTgt spid="6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circle(in)">
                                      <p:cBhvr>
                                        <p:cTn id="22" dur="20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Effect transition="in" filter="wipe(left)">
                                      <p:cBhvr>
                                        <p:cTn id="27" dur="500"/>
                                        <p:tgtEl>
                                          <p:spTgt spid="6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
                                            <p:txEl>
                                              <p:pRg st="0" end="0"/>
                                            </p:txEl>
                                          </p:spTgt>
                                        </p:tgtEl>
                                        <p:attrNameLst>
                                          <p:attrName>style.visibility</p:attrName>
                                        </p:attrNameLst>
                                      </p:cBhvr>
                                      <p:to>
                                        <p:strVal val="visible"/>
                                      </p:to>
                                    </p:set>
                                    <p:animEffect transition="in" filter="wipe(left)">
                                      <p:cBhvr>
                                        <p:cTn id="32"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uiExpand="1" build="allAtOnce"/>
      <p:bldP spid="66" grpId="0" uiExpand="1" build="allAtOnce"/>
      <p:bldP spid="67" grpId="0" uiExpand="1" build="allAtOnce"/>
      <p:bldP spid="69"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45" name="TextBox 3">
            <a:extLst>
              <a:ext uri="{FF2B5EF4-FFF2-40B4-BE49-F238E27FC236}">
                <a16:creationId xmlns:a16="http://schemas.microsoft.com/office/drawing/2014/main" id="{CD4143BF-A9E7-441C-AE6F-0935AB436BF5}"/>
              </a:ext>
            </a:extLst>
          </p:cNvPr>
          <p:cNvSpPr txBox="1">
            <a:spLocks noChangeArrowheads="1"/>
          </p:cNvSpPr>
          <p:nvPr/>
        </p:nvSpPr>
        <p:spPr bwMode="auto">
          <a:xfrm>
            <a:off x="36786" y="0"/>
            <a:ext cx="12155214"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800" b="1" dirty="0">
                <a:solidFill>
                  <a:srgbClr val="0D5668"/>
                </a:solidFill>
                <a:latin typeface="Calibri" panose="020F0502020204030204" pitchFamily="34" charset="0"/>
                <a:cs typeface="Calibri" panose="020F0502020204030204" pitchFamily="34" charset="0"/>
              </a:rPr>
              <a:t>II. </a:t>
            </a:r>
            <a:r>
              <a:rPr lang="en-US" altLang="en-US" sz="2800" b="1" dirty="0" err="1">
                <a:solidFill>
                  <a:srgbClr val="0D5668"/>
                </a:solidFill>
                <a:latin typeface="Calibri" panose="020F0502020204030204" pitchFamily="34" charset="0"/>
                <a:cs typeface="Calibri" panose="020F0502020204030204" pitchFamily="34" charset="0"/>
              </a:rPr>
              <a:t>Chuyển</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động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của</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vật</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khi</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không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chịu</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lực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tác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dụng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hoặc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khi</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chịu</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tác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dụng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của</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các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lực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cân</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bằng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nhau</a:t>
            </a:r>
            <a:r>
              <a:rPr lang="en-US" altLang="en-US" sz="2800" b="1" dirty="0">
                <a:solidFill>
                  <a:srgbClr val="0D5668"/>
                </a:solidFill>
                <a:latin typeface="Calibri" panose="020F0502020204030204" pitchFamily="34" charset="0"/>
                <a:cs typeface="Calibri" panose="020F0502020204030204" pitchFamily="34" charset="0"/>
              </a:rPr>
              <a:t>.</a:t>
            </a:r>
            <a:endParaRPr lang="en-GB" altLang="en-US" sz="2800" b="1" dirty="0">
              <a:solidFill>
                <a:srgbClr val="0D5668"/>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D3FA34D-8D4A-4583-95E3-C8DDD97E792B}"/>
              </a:ext>
            </a:extLst>
          </p:cNvPr>
          <p:cNvSpPr txBox="1">
            <a:spLocks noChangeArrowheads="1"/>
          </p:cNvSpPr>
          <p:nvPr/>
        </p:nvSpPr>
        <p:spPr bwMode="auto">
          <a:xfrm>
            <a:off x="0" y="867690"/>
            <a:ext cx="12155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just">
              <a:spcBef>
                <a:spcPct val="0"/>
              </a:spcBef>
              <a:buFont typeface="Wingdings" panose="05000000000000000000" pitchFamily="2" charset="2"/>
              <a:buChar char="Ø"/>
            </a:pPr>
            <a:r>
              <a:rPr lang="en-GB" altLang="en-US" i="1" dirty="0" err="1">
                <a:solidFill>
                  <a:srgbClr val="FF0000"/>
                </a:solidFill>
                <a:latin typeface="Calibri" panose="020F0502020204030204" pitchFamily="34" charset="0"/>
                <a:cs typeface="Calibri" panose="020F0502020204030204" pitchFamily="34" charset="0"/>
              </a:rPr>
              <a:t>Một</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vật</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đang</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chuyển</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động</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nếu</a:t>
            </a:r>
            <a:r>
              <a:rPr lang="en-GB" altLang="en-US" i="1" dirty="0">
                <a:solidFill>
                  <a:srgbClr val="FF0000"/>
                </a:solidFill>
                <a:latin typeface="Calibri" panose="020F0502020204030204" pitchFamily="34" charset="0"/>
                <a:cs typeface="Calibri" panose="020F0502020204030204" pitchFamily="34" charset="0"/>
              </a:rPr>
              <a:t> ng</a:t>
            </a:r>
            <a:r>
              <a:rPr lang="en-US" altLang="en-US" i="1" dirty="0" err="1">
                <a:solidFill>
                  <a:srgbClr val="FF0000"/>
                </a:solidFill>
                <a:latin typeface="Calibri" panose="020F0502020204030204" pitchFamily="34" charset="0"/>
                <a:cs typeface="Calibri" panose="020F0502020204030204" pitchFamily="34" charset="0"/>
              </a:rPr>
              <a:t>ừng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tác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dụng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lực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hoặc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các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lực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tác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dụng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lên</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vật</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cân</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bằng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nhau</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vật</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sẽ</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tiếp</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tục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chuyển</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động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thẳng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đều</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mãi</a:t>
            </a:r>
            <a:r>
              <a:rPr lang="en-US" altLang="en-US" i="1" dirty="0">
                <a:solidFill>
                  <a:srgbClr val="FF0000"/>
                </a:solidFill>
                <a:latin typeface="Calibri" panose="020F0502020204030204" pitchFamily="34" charset="0"/>
                <a:cs typeface="Calibri" panose="020F0502020204030204" pitchFamily="34" charset="0"/>
              </a:rPr>
              <a:t>.</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C028D0B-FA6E-4CE8-B2B9-4AF9F18AD9AD}"/>
              </a:ext>
            </a:extLst>
          </p:cNvPr>
          <p:cNvSpPr txBox="1"/>
          <p:nvPr/>
        </p:nvSpPr>
        <p:spPr>
          <a:xfrm>
            <a:off x="-36786" y="1670902"/>
            <a:ext cx="9716812" cy="1938992"/>
          </a:xfrm>
          <a:prstGeom prst="rect">
            <a:avLst/>
          </a:prstGeom>
          <a:noFill/>
        </p:spPr>
        <p:txBody>
          <a:bodyPr wrap="square">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Một người nhảy dù lúc trời lặng gió. Sau khi dù bung ra được một khoảng thời gian, người và dù sẽ chuyển động thẳng đều theo phương thẳng đứng cho đến khi chạm đất (hình H5.5). Cho  rằng khối lượng của người và dù là 80 kg, em hãy kể tên và nêu đặc điểm của các lực tác dụng lên người và dù khi người và dù đang chuyển động thẳng đều.</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55D4B40-5D9D-4DFC-8746-E27653E4B0F5}"/>
              </a:ext>
            </a:extLst>
          </p:cNvPr>
          <p:cNvPicPr>
            <a:picLocks noChangeAspect="1"/>
          </p:cNvPicPr>
          <p:nvPr/>
        </p:nvPicPr>
        <p:blipFill>
          <a:blip r:embed="rId2"/>
          <a:stretch>
            <a:fillRect/>
          </a:stretch>
        </p:blipFill>
        <p:spPr>
          <a:xfrm>
            <a:off x="9748343" y="1698687"/>
            <a:ext cx="2106668" cy="2572094"/>
          </a:xfrm>
          <a:prstGeom prst="rect">
            <a:avLst/>
          </a:prstGeom>
        </p:spPr>
      </p:pic>
      <p:sp>
        <p:nvSpPr>
          <p:cNvPr id="14" name="TextBox 13">
            <a:extLst>
              <a:ext uri="{FF2B5EF4-FFF2-40B4-BE49-F238E27FC236}">
                <a16:creationId xmlns:a16="http://schemas.microsoft.com/office/drawing/2014/main" id="{54C7A58D-4091-4D30-8DC1-7CCAF8275B2F}"/>
              </a:ext>
            </a:extLst>
          </p:cNvPr>
          <p:cNvSpPr txBox="1"/>
          <p:nvPr/>
        </p:nvSpPr>
        <p:spPr>
          <a:xfrm>
            <a:off x="380730" y="3581192"/>
            <a:ext cx="12010042" cy="461665"/>
          </a:xfrm>
          <a:prstGeom prst="rect">
            <a:avLst/>
          </a:prstGeom>
          <a:noFill/>
        </p:spPr>
        <p:txBody>
          <a:bodyPr wrap="square">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=&gt; </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Coi người với dù thành một, thì có lực tác dụng như sau:</a:t>
            </a:r>
          </a:p>
        </p:txBody>
      </p:sp>
      <p:sp>
        <p:nvSpPr>
          <p:cNvPr id="15" name="TextBox 14">
            <a:extLst>
              <a:ext uri="{FF2B5EF4-FFF2-40B4-BE49-F238E27FC236}">
                <a16:creationId xmlns:a16="http://schemas.microsoft.com/office/drawing/2014/main" id="{594D2030-D8DD-4FA1-8C6A-E2F6BC57D02D}"/>
              </a:ext>
            </a:extLst>
          </p:cNvPr>
          <p:cNvSpPr txBox="1"/>
          <p:nvPr/>
        </p:nvSpPr>
        <p:spPr>
          <a:xfrm>
            <a:off x="297483" y="6153286"/>
            <a:ext cx="10524976" cy="461665"/>
          </a:xfrm>
          <a:prstGeom prst="rect">
            <a:avLst/>
          </a:prstGeom>
          <a:noFill/>
        </p:spPr>
        <p:txBody>
          <a:bodyPr wrap="square">
            <a:spAutoFit/>
          </a:bodyPr>
          <a:lstStyle/>
          <a:p>
            <a:pPr algn="just"/>
            <a:r>
              <a:rPr lang="en-US" sz="2400" b="0" i="0" dirty="0">
                <a:solidFill>
                  <a:srgbClr val="FF0000"/>
                </a:solidFill>
                <a:effectLst/>
                <a:latin typeface="Times New Roman" panose="02020603050405020304" pitchFamily="18" charset="0"/>
                <a:cs typeface="Times New Roman" panose="02020603050405020304" pitchFamily="18" charset="0"/>
              </a:rPr>
              <a:t>=&gt; </a:t>
            </a:r>
            <a:r>
              <a:rPr lang="vi-VN" sz="2400" b="0" i="0" dirty="0">
                <a:solidFill>
                  <a:srgbClr val="FF0000"/>
                </a:solidFill>
                <a:effectLst/>
                <a:latin typeface="Times New Roman" panose="02020603050405020304" pitchFamily="18" charset="0"/>
                <a:cs typeface="Times New Roman" panose="02020603050405020304" pitchFamily="18" charset="0"/>
              </a:rPr>
              <a:t>Nhận xét: hai lực này có độ lớn bằng nhau nên vật chuyển động thẳng đều.</a:t>
            </a:r>
          </a:p>
        </p:txBody>
      </p:sp>
      <p:sp>
        <p:nvSpPr>
          <p:cNvPr id="17" name="TextBox 16">
            <a:extLst>
              <a:ext uri="{FF2B5EF4-FFF2-40B4-BE49-F238E27FC236}">
                <a16:creationId xmlns:a16="http://schemas.microsoft.com/office/drawing/2014/main" id="{6B8CBB4D-DD17-4A8A-A008-96F88ADF5997}"/>
              </a:ext>
            </a:extLst>
          </p:cNvPr>
          <p:cNvSpPr txBox="1"/>
          <p:nvPr/>
        </p:nvSpPr>
        <p:spPr>
          <a:xfrm>
            <a:off x="336988" y="4042857"/>
            <a:ext cx="4692212" cy="1938992"/>
          </a:xfrm>
          <a:prstGeom prst="rect">
            <a:avLst/>
          </a:prstGeom>
          <a:noFill/>
        </p:spPr>
        <p:txBody>
          <a:bodyPr wrap="square">
            <a:spAutoFit/>
          </a:bodyPr>
          <a:lstStyle/>
          <a:p>
            <a:pPr marL="342900" indent="-342900" algn="just">
              <a:buFontTx/>
              <a:buChar char="-"/>
            </a:pPr>
            <a:r>
              <a:rPr lang="vi-VN" sz="2400" b="0" i="0" dirty="0">
                <a:solidFill>
                  <a:srgbClr val="FF0000"/>
                </a:solidFill>
                <a:effectLst/>
                <a:latin typeface="Times New Roman" panose="02020603050405020304" pitchFamily="18" charset="0"/>
                <a:cs typeface="Times New Roman" panose="02020603050405020304" pitchFamily="18" charset="0"/>
              </a:rPr>
              <a:t>Trọng lực của </a:t>
            </a:r>
            <a:r>
              <a:rPr lang="vi-VN" sz="2400" b="0" i="0">
                <a:solidFill>
                  <a:srgbClr val="FF0000"/>
                </a:solidFill>
                <a:effectLst/>
                <a:latin typeface="Times New Roman" panose="02020603050405020304" pitchFamily="18" charset="0"/>
                <a:cs typeface="Times New Roman" panose="02020603050405020304" pitchFamily="18" charset="0"/>
              </a:rPr>
              <a:t>người </a:t>
            </a:r>
            <a:r>
              <a:rPr lang="en-US" sz="2400" b="0" i="0">
                <a:solidFill>
                  <a:srgbClr val="FF0000"/>
                </a:solidFill>
                <a:effectLst/>
                <a:latin typeface="Times New Roman" panose="02020603050405020304" pitchFamily="18" charset="0"/>
                <a:cs typeface="Times New Roman" panose="02020603050405020304" pitchFamily="18" charset="0"/>
              </a:rPr>
              <a:t>l</a:t>
            </a:r>
            <a:r>
              <a:rPr lang="vi-VN" sz="2400" b="0" i="0">
                <a:solidFill>
                  <a:srgbClr val="FF0000"/>
                </a:solidFill>
                <a:effectLst/>
                <a:latin typeface="Times New Roman" panose="02020603050405020304" pitchFamily="18" charset="0"/>
                <a:cs typeface="Times New Roman" panose="02020603050405020304" pitchFamily="18" charset="0"/>
              </a:rPr>
              <a:t>à </a:t>
            </a:r>
            <a:endParaRPr lang="en-US" sz="2400" b="0" i="0" dirty="0">
              <a:solidFill>
                <a:srgbClr val="FF0000"/>
              </a:solidFill>
              <a:effectLst/>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 P</a:t>
            </a:r>
            <a:r>
              <a:rPr lang="vi-VN" sz="2400" b="0" i="0" dirty="0">
                <a:solidFill>
                  <a:srgbClr val="FF0000"/>
                </a:solidFill>
                <a:effectLst/>
                <a:latin typeface="Times New Roman" panose="02020603050405020304" pitchFamily="18" charset="0"/>
                <a:cs typeface="Times New Roman" panose="02020603050405020304" pitchFamily="18" charset="0"/>
              </a:rPr>
              <a:t>hương thẳng đứng, </a:t>
            </a:r>
            <a:endParaRPr lang="en-US" sz="2400" b="0" i="0" dirty="0">
              <a:solidFill>
                <a:srgbClr val="FF0000"/>
              </a:solidFill>
              <a:effectLst/>
              <a:latin typeface="Times New Roman" panose="02020603050405020304" pitchFamily="18" charset="0"/>
              <a:cs typeface="Times New Roman" panose="02020603050405020304" pitchFamily="18" charset="0"/>
            </a:endParaRPr>
          </a:p>
          <a:p>
            <a:pPr algn="just"/>
            <a:r>
              <a:rPr lang="en-US" sz="2400" b="0" i="0" dirty="0">
                <a:solidFill>
                  <a:srgbClr val="FF0000"/>
                </a:solidFill>
                <a:effectLst/>
                <a:latin typeface="Times New Roman" panose="02020603050405020304" pitchFamily="18" charset="0"/>
                <a:cs typeface="Times New Roman" panose="02020603050405020304" pitchFamily="18" charset="0"/>
              </a:rPr>
              <a:t>   + C</a:t>
            </a:r>
            <a:r>
              <a:rPr lang="vi-VN" sz="2400" b="0" i="0" dirty="0">
                <a:solidFill>
                  <a:srgbClr val="FF0000"/>
                </a:solidFill>
                <a:effectLst/>
                <a:latin typeface="Times New Roman" panose="02020603050405020304" pitchFamily="18" charset="0"/>
                <a:cs typeface="Times New Roman" panose="02020603050405020304" pitchFamily="18" charset="0"/>
              </a:rPr>
              <a:t>hiều từ trên xuống, </a:t>
            </a:r>
            <a:endParaRPr lang="en-US" sz="2400" b="0" i="0" dirty="0">
              <a:solidFill>
                <a:srgbClr val="FF0000"/>
              </a:solidFill>
              <a:effectLst/>
              <a:latin typeface="Times New Roman" panose="02020603050405020304" pitchFamily="18" charset="0"/>
              <a:cs typeface="Times New Roman" panose="02020603050405020304" pitchFamily="18" charset="0"/>
            </a:endParaRPr>
          </a:p>
          <a:p>
            <a:pPr algn="just"/>
            <a:r>
              <a:rPr lang="en-US" sz="2400" b="0" i="0" dirty="0">
                <a:solidFill>
                  <a:srgbClr val="FF0000"/>
                </a:solidFill>
                <a:effectLst/>
                <a:latin typeface="Times New Roman" panose="02020603050405020304" pitchFamily="18" charset="0"/>
                <a:cs typeface="Times New Roman" panose="02020603050405020304" pitchFamily="18" charset="0"/>
              </a:rPr>
              <a:t>   + Đ</a:t>
            </a:r>
            <a:r>
              <a:rPr lang="vi-VN" sz="2400" b="0" i="0" dirty="0">
                <a:solidFill>
                  <a:srgbClr val="FF0000"/>
                </a:solidFill>
                <a:effectLst/>
                <a:latin typeface="Times New Roman" panose="02020603050405020304" pitchFamily="18" charset="0"/>
                <a:cs typeface="Times New Roman" panose="02020603050405020304" pitchFamily="18" charset="0"/>
              </a:rPr>
              <a:t>iểm đặt vào người và dù</a:t>
            </a:r>
            <a:r>
              <a:rPr lang="en-US" sz="2400" b="0" i="0" dirty="0">
                <a:solidFill>
                  <a:srgbClr val="FF0000"/>
                </a:solidFill>
                <a:effectLst/>
                <a:latin typeface="Times New Roman" panose="02020603050405020304" pitchFamily="18" charset="0"/>
                <a:cs typeface="Times New Roman" panose="02020603050405020304" pitchFamily="18" charset="0"/>
              </a:rPr>
              <a:t> </a:t>
            </a:r>
          </a:p>
          <a:p>
            <a:pPr algn="just"/>
            <a:r>
              <a:rPr lang="en-US" sz="2400" b="0" i="0" dirty="0">
                <a:solidFill>
                  <a:srgbClr val="FF0000"/>
                </a:solidFill>
                <a:effectLst/>
                <a:latin typeface="Times New Roman" panose="02020603050405020304" pitchFamily="18" charset="0"/>
                <a:cs typeface="Times New Roman" panose="02020603050405020304" pitchFamily="18" charset="0"/>
              </a:rPr>
              <a:t>   + Đ</a:t>
            </a:r>
            <a:r>
              <a:rPr lang="vi-VN" sz="2400" b="0" i="0" dirty="0">
                <a:solidFill>
                  <a:srgbClr val="FF0000"/>
                </a:solidFill>
                <a:effectLst/>
                <a:latin typeface="Times New Roman" panose="02020603050405020304" pitchFamily="18" charset="0"/>
                <a:cs typeface="Times New Roman" panose="02020603050405020304" pitchFamily="18" charset="0"/>
              </a:rPr>
              <a:t>ộ lớn bằng 800N.</a:t>
            </a:r>
          </a:p>
        </p:txBody>
      </p:sp>
      <p:sp>
        <p:nvSpPr>
          <p:cNvPr id="18" name="TextBox 17">
            <a:extLst>
              <a:ext uri="{FF2B5EF4-FFF2-40B4-BE49-F238E27FC236}">
                <a16:creationId xmlns:a16="http://schemas.microsoft.com/office/drawing/2014/main" id="{3001E6A0-6E2A-4C6D-A3E9-32DDC090FBBA}"/>
              </a:ext>
            </a:extLst>
          </p:cNvPr>
          <p:cNvSpPr txBox="1"/>
          <p:nvPr/>
        </p:nvSpPr>
        <p:spPr>
          <a:xfrm>
            <a:off x="4411056" y="4051318"/>
            <a:ext cx="5037084" cy="1938992"/>
          </a:xfrm>
          <a:prstGeom prst="rect">
            <a:avLst/>
          </a:prstGeom>
          <a:noFill/>
        </p:spPr>
        <p:txBody>
          <a:bodyPr wrap="square">
            <a:spAutoFit/>
          </a:bodyPr>
          <a:lstStyle/>
          <a:p>
            <a:pPr algn="just"/>
            <a:r>
              <a:rPr lang="en-US" sz="2400" b="0" i="0" dirty="0">
                <a:solidFill>
                  <a:srgbClr val="FF0000"/>
                </a:solidFill>
                <a:effectLst/>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Lực khí tác dụng vào người và dù</a:t>
            </a:r>
            <a:endParaRPr lang="en-US" sz="2400" b="0" i="0" dirty="0">
              <a:solidFill>
                <a:srgbClr val="FF0000"/>
              </a:solidFill>
              <a:effectLst/>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 P</a:t>
            </a:r>
            <a:r>
              <a:rPr lang="vi-VN" sz="2400" b="0" i="0" dirty="0">
                <a:solidFill>
                  <a:srgbClr val="FF0000"/>
                </a:solidFill>
                <a:effectLst/>
                <a:latin typeface="Times New Roman" panose="02020603050405020304" pitchFamily="18" charset="0"/>
                <a:cs typeface="Times New Roman" panose="02020603050405020304" pitchFamily="18" charset="0"/>
              </a:rPr>
              <a:t>hương thẳng đứng, </a:t>
            </a:r>
            <a:endParaRPr lang="en-US" sz="2400" b="0" i="0" dirty="0">
              <a:solidFill>
                <a:srgbClr val="FF0000"/>
              </a:solidFill>
              <a:effectLst/>
              <a:latin typeface="Times New Roman" panose="02020603050405020304" pitchFamily="18" charset="0"/>
              <a:cs typeface="Times New Roman" panose="02020603050405020304" pitchFamily="18" charset="0"/>
            </a:endParaRPr>
          </a:p>
          <a:p>
            <a:pPr algn="just"/>
            <a:r>
              <a:rPr lang="en-US" sz="2400" b="0" i="0" dirty="0">
                <a:solidFill>
                  <a:srgbClr val="FF0000"/>
                </a:solidFill>
                <a:effectLst/>
                <a:latin typeface="Times New Roman" panose="02020603050405020304" pitchFamily="18" charset="0"/>
                <a:cs typeface="Times New Roman" panose="02020603050405020304" pitchFamily="18" charset="0"/>
              </a:rPr>
              <a:t>   + C</a:t>
            </a:r>
            <a:r>
              <a:rPr lang="vi-VN" sz="2400" b="0" i="0" dirty="0">
                <a:solidFill>
                  <a:srgbClr val="FF0000"/>
                </a:solidFill>
                <a:effectLst/>
                <a:latin typeface="Times New Roman" panose="02020603050405020304" pitchFamily="18" charset="0"/>
                <a:cs typeface="Times New Roman" panose="02020603050405020304" pitchFamily="18" charset="0"/>
              </a:rPr>
              <a:t>hiều từ dưới lên</a:t>
            </a:r>
            <a:endParaRPr lang="en-US" sz="2400" b="0" i="0" dirty="0">
              <a:solidFill>
                <a:srgbClr val="FF0000"/>
              </a:solidFill>
              <a:effectLst/>
              <a:latin typeface="Times New Roman" panose="02020603050405020304" pitchFamily="18" charset="0"/>
              <a:cs typeface="Times New Roman" panose="02020603050405020304" pitchFamily="18" charset="0"/>
            </a:endParaRPr>
          </a:p>
          <a:p>
            <a:pPr algn="just"/>
            <a:r>
              <a:rPr lang="en-US" sz="2400" b="0" i="0" dirty="0">
                <a:solidFill>
                  <a:srgbClr val="FF0000"/>
                </a:solidFill>
                <a:effectLst/>
                <a:latin typeface="Times New Roman" panose="02020603050405020304" pitchFamily="18" charset="0"/>
                <a:cs typeface="Times New Roman" panose="02020603050405020304" pitchFamily="18" charset="0"/>
              </a:rPr>
              <a:t>   + Đ</a:t>
            </a:r>
            <a:r>
              <a:rPr lang="vi-VN" sz="2400" b="0" i="0" dirty="0">
                <a:solidFill>
                  <a:srgbClr val="FF0000"/>
                </a:solidFill>
                <a:effectLst/>
                <a:latin typeface="Times New Roman" panose="02020603050405020304" pitchFamily="18" charset="0"/>
                <a:cs typeface="Times New Roman" panose="02020603050405020304" pitchFamily="18" charset="0"/>
              </a:rPr>
              <a:t>iểm đặt vào người và dù</a:t>
            </a:r>
            <a:r>
              <a:rPr lang="en-US" sz="2400" b="0" i="0" dirty="0">
                <a:solidFill>
                  <a:srgbClr val="FF0000"/>
                </a:solidFill>
                <a:effectLst/>
                <a:latin typeface="Times New Roman" panose="02020603050405020304" pitchFamily="18" charset="0"/>
                <a:cs typeface="Times New Roman" panose="02020603050405020304" pitchFamily="18" charset="0"/>
              </a:rPr>
              <a:t> </a:t>
            </a:r>
          </a:p>
          <a:p>
            <a:pPr algn="just"/>
            <a:r>
              <a:rPr lang="en-US" sz="2400" b="0" i="0" dirty="0">
                <a:solidFill>
                  <a:srgbClr val="FF0000"/>
                </a:solidFill>
                <a:effectLst/>
                <a:latin typeface="Times New Roman" panose="02020603050405020304" pitchFamily="18" charset="0"/>
                <a:cs typeface="Times New Roman" panose="02020603050405020304" pitchFamily="18" charset="0"/>
              </a:rPr>
              <a:t>   + Đ</a:t>
            </a:r>
            <a:r>
              <a:rPr lang="vi-VN" sz="2400" b="0" i="0" dirty="0">
                <a:solidFill>
                  <a:srgbClr val="FF0000"/>
                </a:solidFill>
                <a:effectLst/>
                <a:latin typeface="Times New Roman" panose="02020603050405020304" pitchFamily="18" charset="0"/>
                <a:cs typeface="Times New Roman" panose="02020603050405020304" pitchFamily="18" charset="0"/>
              </a:rPr>
              <a:t>ộ lớn bằng 800N.</a:t>
            </a:r>
          </a:p>
        </p:txBody>
      </p:sp>
      <p:cxnSp>
        <p:nvCxnSpPr>
          <p:cNvPr id="9" name="Straight Connector 8">
            <a:extLst>
              <a:ext uri="{FF2B5EF4-FFF2-40B4-BE49-F238E27FC236}">
                <a16:creationId xmlns:a16="http://schemas.microsoft.com/office/drawing/2014/main" id="{54930DEF-074A-4ED5-A42C-949C570AC7AA}"/>
              </a:ext>
            </a:extLst>
          </p:cNvPr>
          <p:cNvCxnSpPr/>
          <p:nvPr/>
        </p:nvCxnSpPr>
        <p:spPr bwMode="auto">
          <a:xfrm>
            <a:off x="4429928" y="4042857"/>
            <a:ext cx="0" cy="1866053"/>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circle(in)">
                                      <p:cBhvr>
                                        <p:cTn id="37" dur="20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circle(in)">
                                      <p:cBhvr>
                                        <p:cTn id="42" dur="20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circle(in)">
                                      <p:cBhvr>
                                        <p:cTn id="47" dur="2000"/>
                                        <p:tgtEl>
                                          <p:spTgt spid="1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Effect transition="in" filter="circle(in)">
                                      <p:cBhvr>
                                        <p:cTn id="52" dur="2000"/>
                                        <p:tgtEl>
                                          <p:spTgt spid="1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7">
                                            <p:txEl>
                                              <p:pRg st="3" end="3"/>
                                            </p:txEl>
                                          </p:spTgt>
                                        </p:tgtEl>
                                        <p:attrNameLst>
                                          <p:attrName>style.visibility</p:attrName>
                                        </p:attrNameLst>
                                      </p:cBhvr>
                                      <p:to>
                                        <p:strVal val="visible"/>
                                      </p:to>
                                    </p:set>
                                    <p:animEffect transition="in" filter="circle(in)">
                                      <p:cBhvr>
                                        <p:cTn id="57" dur="2000"/>
                                        <p:tgtEl>
                                          <p:spTgt spid="1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7">
                                            <p:txEl>
                                              <p:pRg st="4" end="4"/>
                                            </p:txEl>
                                          </p:spTgt>
                                        </p:tgtEl>
                                        <p:attrNameLst>
                                          <p:attrName>style.visibility</p:attrName>
                                        </p:attrNameLst>
                                      </p:cBhvr>
                                      <p:to>
                                        <p:strVal val="visible"/>
                                      </p:to>
                                    </p:set>
                                    <p:animEffect transition="in" filter="circle(in)">
                                      <p:cBhvr>
                                        <p:cTn id="62" dur="2000"/>
                                        <p:tgtEl>
                                          <p:spTgt spid="1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8">
                                            <p:txEl>
                                              <p:pRg st="1" end="1"/>
                                            </p:txEl>
                                          </p:spTgt>
                                        </p:tgtEl>
                                        <p:attrNameLst>
                                          <p:attrName>style.visibility</p:attrName>
                                        </p:attrNameLst>
                                      </p:cBhvr>
                                      <p:to>
                                        <p:strVal val="visible"/>
                                      </p:to>
                                    </p:set>
                                    <p:animEffect transition="in" filter="circle(in)">
                                      <p:cBhvr>
                                        <p:cTn id="67" dur="2000"/>
                                        <p:tgtEl>
                                          <p:spTgt spid="1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8">
                                            <p:txEl>
                                              <p:pRg st="2" end="2"/>
                                            </p:txEl>
                                          </p:spTgt>
                                        </p:tgtEl>
                                        <p:attrNameLst>
                                          <p:attrName>style.visibility</p:attrName>
                                        </p:attrNameLst>
                                      </p:cBhvr>
                                      <p:to>
                                        <p:strVal val="visible"/>
                                      </p:to>
                                    </p:set>
                                    <p:animEffect transition="in" filter="circle(in)">
                                      <p:cBhvr>
                                        <p:cTn id="72" dur="2000"/>
                                        <p:tgtEl>
                                          <p:spTgt spid="18">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8">
                                            <p:txEl>
                                              <p:pRg st="3" end="3"/>
                                            </p:txEl>
                                          </p:spTgt>
                                        </p:tgtEl>
                                        <p:attrNameLst>
                                          <p:attrName>style.visibility</p:attrName>
                                        </p:attrNameLst>
                                      </p:cBhvr>
                                      <p:to>
                                        <p:strVal val="visible"/>
                                      </p:to>
                                    </p:set>
                                    <p:animEffect transition="in" filter="circle(in)">
                                      <p:cBhvr>
                                        <p:cTn id="77" dur="2000"/>
                                        <p:tgtEl>
                                          <p:spTgt spid="18">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8">
                                            <p:txEl>
                                              <p:pRg st="4" end="4"/>
                                            </p:txEl>
                                          </p:spTgt>
                                        </p:tgtEl>
                                        <p:attrNameLst>
                                          <p:attrName>style.visibility</p:attrName>
                                        </p:attrNameLst>
                                      </p:cBhvr>
                                      <p:to>
                                        <p:strVal val="visible"/>
                                      </p:to>
                                    </p:set>
                                    <p:animEffect transition="in" filter="circle(in)">
                                      <p:cBhvr>
                                        <p:cTn id="82" dur="2000"/>
                                        <p:tgtEl>
                                          <p:spTgt spid="18">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circle(in)">
                                      <p:cBhvr>
                                        <p:cTn id="8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5" grpId="0"/>
      <p:bldP spid="17" grpId="0" uiExpand="1" build="allAtOnce"/>
      <p:bldP spid="18"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45" name="TextBox 3">
            <a:extLst>
              <a:ext uri="{FF2B5EF4-FFF2-40B4-BE49-F238E27FC236}">
                <a16:creationId xmlns:a16="http://schemas.microsoft.com/office/drawing/2014/main" id="{CD4143BF-A9E7-441C-AE6F-0935AB436BF5}"/>
              </a:ext>
            </a:extLst>
          </p:cNvPr>
          <p:cNvSpPr txBox="1">
            <a:spLocks noChangeArrowheads="1"/>
          </p:cNvSpPr>
          <p:nvPr/>
        </p:nvSpPr>
        <p:spPr bwMode="auto">
          <a:xfrm>
            <a:off x="36786" y="0"/>
            <a:ext cx="12155214"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2800" b="1" dirty="0">
                <a:solidFill>
                  <a:srgbClr val="0D5668"/>
                </a:solidFill>
                <a:latin typeface="Calibri" panose="020F0502020204030204" pitchFamily="34" charset="0"/>
                <a:cs typeface="Calibri" panose="020F0502020204030204" pitchFamily="34" charset="0"/>
              </a:rPr>
              <a:t>II. </a:t>
            </a:r>
            <a:r>
              <a:rPr lang="en-US" altLang="en-US" sz="2800" b="1" dirty="0" err="1">
                <a:solidFill>
                  <a:srgbClr val="0D5668"/>
                </a:solidFill>
                <a:latin typeface="Calibri" panose="020F0502020204030204" pitchFamily="34" charset="0"/>
                <a:cs typeface="Calibri" panose="020F0502020204030204" pitchFamily="34" charset="0"/>
              </a:rPr>
              <a:t>Chuyển</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động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của</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vật</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khi</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không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chịu</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lực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tác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dụng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hoặc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khi</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chịu</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tác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dụng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của</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các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lực</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cân</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bằng</a:t>
            </a:r>
            <a:r>
              <a:rPr lang="en-US" altLang="en-US" sz="2800" b="1" dirty="0">
                <a:solidFill>
                  <a:srgbClr val="0D5668"/>
                </a:solidFill>
                <a:latin typeface="Calibri" panose="020F0502020204030204" pitchFamily="34" charset="0"/>
                <a:cs typeface="Calibri" panose="020F0502020204030204" pitchFamily="34" charset="0"/>
              </a:rPr>
              <a:t> </a:t>
            </a:r>
            <a:r>
              <a:rPr lang="en-US" altLang="en-US" sz="2800" b="1" dirty="0" err="1">
                <a:solidFill>
                  <a:srgbClr val="0D5668"/>
                </a:solidFill>
                <a:latin typeface="Calibri" panose="020F0502020204030204" pitchFamily="34" charset="0"/>
                <a:cs typeface="Calibri" panose="020F0502020204030204" pitchFamily="34" charset="0"/>
              </a:rPr>
              <a:t>nhau</a:t>
            </a:r>
            <a:r>
              <a:rPr lang="en-US" altLang="en-US" sz="2800" b="1" dirty="0">
                <a:solidFill>
                  <a:srgbClr val="0D5668"/>
                </a:solidFill>
                <a:latin typeface="Calibri" panose="020F0502020204030204" pitchFamily="34" charset="0"/>
                <a:cs typeface="Calibri" panose="020F0502020204030204" pitchFamily="34" charset="0"/>
              </a:rPr>
              <a:t>.</a:t>
            </a:r>
            <a:endParaRPr lang="en-GB" altLang="en-US" sz="2800" b="1" dirty="0">
              <a:solidFill>
                <a:srgbClr val="0D5668"/>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D3FA34D-8D4A-4583-95E3-C8DDD97E792B}"/>
              </a:ext>
            </a:extLst>
          </p:cNvPr>
          <p:cNvSpPr txBox="1">
            <a:spLocks noChangeArrowheads="1"/>
          </p:cNvSpPr>
          <p:nvPr/>
        </p:nvSpPr>
        <p:spPr bwMode="auto">
          <a:xfrm>
            <a:off x="0" y="867690"/>
            <a:ext cx="12155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just">
              <a:spcBef>
                <a:spcPct val="0"/>
              </a:spcBef>
              <a:buFont typeface="Wingdings" panose="05000000000000000000" pitchFamily="2" charset="2"/>
              <a:buChar char="Ø"/>
            </a:pPr>
            <a:r>
              <a:rPr lang="en-GB" altLang="en-US" i="1" dirty="0" err="1">
                <a:solidFill>
                  <a:srgbClr val="FF0000"/>
                </a:solidFill>
                <a:latin typeface="Calibri" panose="020F0502020204030204" pitchFamily="34" charset="0"/>
                <a:cs typeface="Calibri" panose="020F0502020204030204" pitchFamily="34" charset="0"/>
              </a:rPr>
              <a:t>Một</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vật</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đang</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chuyển</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động</a:t>
            </a:r>
            <a:r>
              <a:rPr lang="en-GB" altLang="en-US" i="1" dirty="0">
                <a:solidFill>
                  <a:srgbClr val="FF0000"/>
                </a:solidFill>
                <a:latin typeface="Calibri" panose="020F0502020204030204" pitchFamily="34" charset="0"/>
                <a:cs typeface="Calibri" panose="020F0502020204030204" pitchFamily="34" charset="0"/>
              </a:rPr>
              <a:t>, </a:t>
            </a:r>
            <a:r>
              <a:rPr lang="en-GB" altLang="en-US" i="1" dirty="0" err="1">
                <a:solidFill>
                  <a:srgbClr val="FF0000"/>
                </a:solidFill>
                <a:latin typeface="Calibri" panose="020F0502020204030204" pitchFamily="34" charset="0"/>
                <a:cs typeface="Calibri" panose="020F0502020204030204" pitchFamily="34" charset="0"/>
              </a:rPr>
              <a:t>nếu</a:t>
            </a:r>
            <a:r>
              <a:rPr lang="en-GB" altLang="en-US" i="1" dirty="0">
                <a:solidFill>
                  <a:srgbClr val="FF0000"/>
                </a:solidFill>
                <a:latin typeface="Calibri" panose="020F0502020204030204" pitchFamily="34" charset="0"/>
                <a:cs typeface="Calibri" panose="020F0502020204030204" pitchFamily="34" charset="0"/>
              </a:rPr>
              <a:t> ng</a:t>
            </a:r>
            <a:r>
              <a:rPr lang="en-US" altLang="en-US" i="1" dirty="0" err="1">
                <a:solidFill>
                  <a:srgbClr val="FF0000"/>
                </a:solidFill>
                <a:latin typeface="Calibri" panose="020F0502020204030204" pitchFamily="34" charset="0"/>
                <a:cs typeface="Calibri" panose="020F0502020204030204" pitchFamily="34" charset="0"/>
              </a:rPr>
              <a:t>ừng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tác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dụng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lực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hoặc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các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lực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tác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dụng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lên</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vật</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cân</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bằng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nhau</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vật</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sẽ</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tiếp</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tục</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chuyển</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động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thẳng</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đều</a:t>
            </a:r>
            <a:r>
              <a:rPr lang="en-US" altLang="en-US" i="1" dirty="0">
                <a:solidFill>
                  <a:srgbClr val="FF0000"/>
                </a:solidFill>
                <a:latin typeface="Calibri" panose="020F0502020204030204" pitchFamily="34" charset="0"/>
                <a:cs typeface="Calibri" panose="020F0502020204030204" pitchFamily="34" charset="0"/>
              </a:rPr>
              <a:t> </a:t>
            </a:r>
            <a:r>
              <a:rPr lang="en-US" altLang="en-US" i="1" dirty="0" err="1">
                <a:solidFill>
                  <a:srgbClr val="FF0000"/>
                </a:solidFill>
                <a:latin typeface="Calibri" panose="020F0502020204030204" pitchFamily="34" charset="0"/>
                <a:cs typeface="Calibri" panose="020F0502020204030204" pitchFamily="34" charset="0"/>
              </a:rPr>
              <a:t>mãi</a:t>
            </a:r>
            <a:r>
              <a:rPr lang="en-US" altLang="en-US" i="1" dirty="0">
                <a:solidFill>
                  <a:srgbClr val="FF0000"/>
                </a:solidFill>
                <a:latin typeface="Calibri" panose="020F0502020204030204" pitchFamily="34" charset="0"/>
                <a:cs typeface="Calibri" panose="020F0502020204030204" pitchFamily="34" charset="0"/>
              </a:rPr>
              <a:t>.</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C028D0B-FA6E-4CE8-B2B9-4AF9F18AD9AD}"/>
              </a:ext>
            </a:extLst>
          </p:cNvPr>
          <p:cNvSpPr txBox="1"/>
          <p:nvPr/>
        </p:nvSpPr>
        <p:spPr>
          <a:xfrm>
            <a:off x="92620" y="1698687"/>
            <a:ext cx="12099380" cy="2677656"/>
          </a:xfrm>
          <a:prstGeom prst="rect">
            <a:avLst/>
          </a:prstGeom>
          <a:noFill/>
        </p:spPr>
        <p:txBody>
          <a:bodyPr wrap="square">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Khi các phi thuyền bay vào vũ trụ (hình H5.6), trong phần lớn thời gian của chuyến bay, phi thuyền đã rời xa Trái Đất nhưng chưa đến gần các thiên thể khác và phi thuyền được coi như không chịu tác dụng của lực nào.</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Khi này, động cơ của phi thuyền có cần hoạt động để tạo ra lực đẩy duy trì chuyển động của phi thuyền hay không ? Khi động cơ của phi thuyền không hoạt động, phi thuyền dừng lại hay tiếp tục chuyển động thế nào ? Từ đó hãy giải thích vì sao phi thuyền bay được trong thời gian dài dù động cơ của phi thuyền chỉ hoạt động trong thời gian ngắn.</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4C7A58D-4091-4D30-8DC1-7CCAF8275B2F}"/>
              </a:ext>
            </a:extLst>
          </p:cNvPr>
          <p:cNvSpPr txBox="1"/>
          <p:nvPr/>
        </p:nvSpPr>
        <p:spPr>
          <a:xfrm>
            <a:off x="2272736" y="4250775"/>
            <a:ext cx="9882478" cy="2677656"/>
          </a:xfrm>
          <a:prstGeom prst="rect">
            <a:avLst/>
          </a:prstGeom>
          <a:noFill/>
        </p:spPr>
        <p:txBody>
          <a:bodyPr wrap="square">
            <a:spAutoFit/>
          </a:bodyPr>
          <a:lstStyle/>
          <a:p>
            <a:pPr algn="just"/>
            <a:r>
              <a:rPr lang="en-US" sz="2400" b="0" i="0" dirty="0">
                <a:solidFill>
                  <a:srgbClr val="FF0000"/>
                </a:solidFill>
                <a:effectLst/>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Khi bay vào không gian, phi thuyền gần như không chịu tác dụng của lực nào. Phi thuyền đang chuyển động với tốc độ v nào đó thì vẫn tiếp tục chuyển chuyển động với tốc độ như vậy. Nên động cơ của phi thuyền không cần phải hoạt động để tạo ra lực đẩy duy trì chuyển động của phi thuyền.</a:t>
            </a:r>
          </a:p>
          <a:p>
            <a:pPr algn="just"/>
            <a:r>
              <a:rPr lang="vi-VN" sz="2400" b="0" i="0" dirty="0">
                <a:solidFill>
                  <a:srgbClr val="FF0000"/>
                </a:solidFill>
                <a:effectLst/>
                <a:latin typeface="Times New Roman" panose="02020603050405020304" pitchFamily="18" charset="0"/>
                <a:cs typeface="Times New Roman" panose="02020603050405020304" pitchFamily="18" charset="0"/>
              </a:rPr>
              <a:t>- Khi động cơ thuyền không hoạt động, phi thuyền vẫn tiếp tục chuyển động theo quán tính. Vì vậy phi thuyền bay được trong thời gian dài dù động cơ của phi thuyền chỉ hoạt động trong thời gian ngắn.</a:t>
            </a:r>
          </a:p>
        </p:txBody>
      </p:sp>
      <p:pic>
        <p:nvPicPr>
          <p:cNvPr id="4" name="Picture 3">
            <a:extLst>
              <a:ext uri="{FF2B5EF4-FFF2-40B4-BE49-F238E27FC236}">
                <a16:creationId xmlns:a16="http://schemas.microsoft.com/office/drawing/2014/main" id="{DCEC4BF9-28C7-40D7-80B5-F92F0ADD2D28}"/>
              </a:ext>
            </a:extLst>
          </p:cNvPr>
          <p:cNvPicPr>
            <a:picLocks noChangeAspect="1"/>
          </p:cNvPicPr>
          <p:nvPr/>
        </p:nvPicPr>
        <p:blipFill>
          <a:blip r:embed="rId2"/>
          <a:stretch>
            <a:fillRect/>
          </a:stretch>
        </p:blipFill>
        <p:spPr>
          <a:xfrm>
            <a:off x="92620" y="4724400"/>
            <a:ext cx="2180116" cy="1730406"/>
          </a:xfrm>
          <a:prstGeom prst="rect">
            <a:avLst/>
          </a:prstGeom>
        </p:spPr>
      </p:pic>
    </p:spTree>
    <p:extLst>
      <p:ext uri="{BB962C8B-B14F-4D97-AF65-F5344CB8AC3E}">
        <p14:creationId xmlns:p14="http://schemas.microsoft.com/office/powerpoint/2010/main" val="13034258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0">
            <a:extLst>
              <a:ext uri="{FF2B5EF4-FFF2-40B4-BE49-F238E27FC236}">
                <a16:creationId xmlns:a16="http://schemas.microsoft.com/office/drawing/2014/main" id="{DC397678-60AD-4FEA-AF29-7A82E9B2F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a:extLst>
              <a:ext uri="{FF2B5EF4-FFF2-40B4-BE49-F238E27FC236}">
                <a16:creationId xmlns:a16="http://schemas.microsoft.com/office/drawing/2014/main" id="{595A4E1D-F126-4477-B38C-C2F74EFE4800}"/>
              </a:ext>
            </a:extLst>
          </p:cNvPr>
          <p:cNvSpPr>
            <a:spLocks noChangeArrowheads="1"/>
          </p:cNvSpPr>
          <p:nvPr/>
        </p:nvSpPr>
        <p:spPr bwMode="auto">
          <a:xfrm>
            <a:off x="3276600" y="762000"/>
            <a:ext cx="5257800" cy="914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1268" name="Rectangle 5">
            <a:extLst>
              <a:ext uri="{FF2B5EF4-FFF2-40B4-BE49-F238E27FC236}">
                <a16:creationId xmlns:a16="http://schemas.microsoft.com/office/drawing/2014/main" id="{BB03667A-BDD9-45EE-88A4-864F2E16BA0D}"/>
              </a:ext>
            </a:extLst>
          </p:cNvPr>
          <p:cNvSpPr>
            <a:spLocks noChangeArrowheads="1"/>
          </p:cNvSpPr>
          <p:nvPr/>
        </p:nvSpPr>
        <p:spPr bwMode="auto">
          <a:xfrm>
            <a:off x="304800" y="1981200"/>
            <a:ext cx="10820400" cy="2438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ctr" eaLnBrk="1" hangingPunct="1">
              <a:spcBef>
                <a:spcPct val="0"/>
              </a:spcBef>
              <a:buFontTx/>
              <a:buNone/>
            </a:pPr>
            <a:endParaRPr lang="en-GB" altLang="en-US" sz="2000">
              <a:solidFill>
                <a:schemeClr val="tx1"/>
              </a:solidFill>
            </a:endParaRPr>
          </a:p>
        </p:txBody>
      </p:sp>
      <p:sp>
        <p:nvSpPr>
          <p:cNvPr id="11269" name="TextBox 6">
            <a:extLst>
              <a:ext uri="{FF2B5EF4-FFF2-40B4-BE49-F238E27FC236}">
                <a16:creationId xmlns:a16="http://schemas.microsoft.com/office/drawing/2014/main" id="{7CF56938-4350-4026-8C3C-D53F8DD10F5E}"/>
              </a:ext>
            </a:extLst>
          </p:cNvPr>
          <p:cNvSpPr txBox="1">
            <a:spLocks noChangeArrowheads="1"/>
          </p:cNvSpPr>
          <p:nvPr/>
        </p:nvSpPr>
        <p:spPr bwMode="auto">
          <a:xfrm>
            <a:off x="3943350" y="141288"/>
            <a:ext cx="3924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600" b="1">
                <a:solidFill>
                  <a:srgbClr val="FF6600"/>
                </a:solidFill>
                <a:latin typeface="A3.BoosterNextFYBlackRegular-Sa" charset="0"/>
                <a:cs typeface="Calibri" panose="020F0502020204030204" pitchFamily="34" charset="0"/>
              </a:rPr>
              <a:t>III. Quán tính</a:t>
            </a:r>
          </a:p>
        </p:txBody>
      </p:sp>
      <p:pic>
        <p:nvPicPr>
          <p:cNvPr id="10" name="quán tính mở đầu.mp4">
            <a:hlinkClick r:id="" action="ppaction://media"/>
            <a:extLst>
              <a:ext uri="{FF2B5EF4-FFF2-40B4-BE49-F238E27FC236}">
                <a16:creationId xmlns:a16="http://schemas.microsoft.com/office/drawing/2014/main" id="{21C3D0CE-30DF-4D10-A9A4-9F75AC2E9C1C}"/>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485900" y="1139825"/>
            <a:ext cx="8458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83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1269" name="TextBox 6">
            <a:extLst>
              <a:ext uri="{FF2B5EF4-FFF2-40B4-BE49-F238E27FC236}">
                <a16:creationId xmlns:a16="http://schemas.microsoft.com/office/drawing/2014/main" id="{7CF56938-4350-4026-8C3C-D53F8DD10F5E}"/>
              </a:ext>
            </a:extLst>
          </p:cNvPr>
          <p:cNvSpPr txBox="1">
            <a:spLocks noChangeArrowheads="1"/>
          </p:cNvSpPr>
          <p:nvPr/>
        </p:nvSpPr>
        <p:spPr bwMode="auto">
          <a:xfrm>
            <a:off x="381000" y="0"/>
            <a:ext cx="3924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600" b="1" dirty="0">
                <a:solidFill>
                  <a:srgbClr val="FF6600"/>
                </a:solidFill>
                <a:latin typeface="A3.BoosterNextFYBlackRegular-Sa" charset="0"/>
                <a:cs typeface="Calibri" panose="020F0502020204030204" pitchFamily="34" charset="0"/>
              </a:rPr>
              <a:t>III. </a:t>
            </a:r>
            <a:r>
              <a:rPr lang="en-GB" altLang="en-US" sz="3600" b="1" dirty="0" err="1">
                <a:solidFill>
                  <a:srgbClr val="FF6600"/>
                </a:solidFill>
                <a:latin typeface="A3.BoosterNextFYBlackRegular-Sa" charset="0"/>
                <a:cs typeface="Calibri" panose="020F0502020204030204" pitchFamily="34" charset="0"/>
              </a:rPr>
              <a:t>Quán</a:t>
            </a:r>
            <a:r>
              <a:rPr lang="en-GB" altLang="en-US" sz="3600" b="1" dirty="0">
                <a:solidFill>
                  <a:srgbClr val="FF6600"/>
                </a:solidFill>
                <a:latin typeface="A3.BoosterNextFYBlackRegular-Sa" charset="0"/>
                <a:cs typeface="Calibri" panose="020F0502020204030204" pitchFamily="34" charset="0"/>
              </a:rPr>
              <a:t> </a:t>
            </a:r>
            <a:r>
              <a:rPr lang="en-GB" altLang="en-US" sz="3600" b="1" dirty="0" err="1">
                <a:solidFill>
                  <a:srgbClr val="FF6600"/>
                </a:solidFill>
                <a:latin typeface="A3.BoosterNextFYBlackRegular-Sa" charset="0"/>
                <a:cs typeface="Calibri" panose="020F0502020204030204" pitchFamily="34" charset="0"/>
              </a:rPr>
              <a:t>tính</a:t>
            </a:r>
            <a:endParaRPr lang="en-GB" altLang="en-US" sz="3600" b="1" dirty="0">
              <a:solidFill>
                <a:srgbClr val="FF6600"/>
              </a:solidFill>
              <a:latin typeface="A3.BoosterNextFYBlackRegular-Sa" charset="0"/>
              <a:cs typeface="Calibri" panose="020F0502020204030204" pitchFamily="34" charset="0"/>
            </a:endParaRPr>
          </a:p>
        </p:txBody>
      </p:sp>
      <p:sp>
        <p:nvSpPr>
          <p:cNvPr id="8" name="TextBox 7">
            <a:extLst>
              <a:ext uri="{FF2B5EF4-FFF2-40B4-BE49-F238E27FC236}">
                <a16:creationId xmlns:a16="http://schemas.microsoft.com/office/drawing/2014/main" id="{3DF37AA8-F0E1-4C49-8A3B-542F72CB70FE}"/>
              </a:ext>
            </a:extLst>
          </p:cNvPr>
          <p:cNvSpPr txBox="1"/>
          <p:nvPr/>
        </p:nvSpPr>
        <p:spPr>
          <a:xfrm>
            <a:off x="228600" y="533400"/>
            <a:ext cx="11811000" cy="1569660"/>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Hãy liên hệ thực tế để trả lời các câu hỏi sau.</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dirty="0">
                <a:solidFill>
                  <a:srgbClr val="000000"/>
                </a:solidFill>
                <a:effectLst/>
                <a:latin typeface="Times New Roman" panose="02020603050405020304" pitchFamily="18" charset="0"/>
                <a:cs typeface="Times New Roman" panose="02020603050405020304" pitchFamily="18" charset="0"/>
              </a:rPr>
              <a:t>- Vận động viên xe đạp có thể chuyển động với tốc độ 54 km/h</a:t>
            </a:r>
            <a:r>
              <a:rPr lang="en-US" sz="2400" b="0" dirty="0">
                <a:solidFill>
                  <a:srgbClr val="000000"/>
                </a:solidFill>
                <a:effectLst/>
                <a:latin typeface="Times New Roman" panose="02020603050405020304" pitchFamily="18" charset="0"/>
                <a:cs typeface="Times New Roman" panose="02020603050405020304" pitchFamily="18" charset="0"/>
              </a:rPr>
              <a:t>. </a:t>
            </a:r>
            <a:r>
              <a:rPr lang="vi-VN" sz="2400" b="0" dirty="0">
                <a:solidFill>
                  <a:srgbClr val="000000"/>
                </a:solidFill>
                <a:effectLst/>
                <a:latin typeface="Times New Roman" panose="02020603050405020304" pitchFamily="18" charset="0"/>
                <a:cs typeface="Times New Roman" panose="02020603050405020304" pitchFamily="18" charset="0"/>
              </a:rPr>
              <a:t>Khi vừa xuất phát</a:t>
            </a:r>
            <a:r>
              <a:rPr lang="en-US" sz="2400" b="0" dirty="0">
                <a:solidFill>
                  <a:srgbClr val="000000"/>
                </a:solidFill>
                <a:effectLst/>
                <a:latin typeface="Times New Roman" panose="02020603050405020304" pitchFamily="18" charset="0"/>
                <a:cs typeface="Times New Roman" panose="02020603050405020304" pitchFamily="18" charset="0"/>
              </a:rPr>
              <a:t>, </a:t>
            </a:r>
            <a:r>
              <a:rPr lang="vi-VN" sz="2400" b="0" dirty="0">
                <a:solidFill>
                  <a:srgbClr val="000000"/>
                </a:solidFill>
                <a:effectLst/>
                <a:latin typeface="Times New Roman" panose="02020603050405020304" pitchFamily="18" charset="0"/>
                <a:cs typeface="Times New Roman" panose="02020603050405020304" pitchFamily="18" charset="0"/>
              </a:rPr>
              <a:t>vận động viên có thể tạo ra lực đẩy để đạt ngay tốc độ đó được không hay tốc độ có thể tăng dần từ 0 đến gái trị 54 km/h?</a:t>
            </a:r>
          </a:p>
        </p:txBody>
      </p:sp>
      <p:sp>
        <p:nvSpPr>
          <p:cNvPr id="13" name="TextBox 12">
            <a:extLst>
              <a:ext uri="{FF2B5EF4-FFF2-40B4-BE49-F238E27FC236}">
                <a16:creationId xmlns:a16="http://schemas.microsoft.com/office/drawing/2014/main" id="{66EC34F1-AA31-49B9-8A07-F3E61A1ED6C7}"/>
              </a:ext>
            </a:extLst>
          </p:cNvPr>
          <p:cNvSpPr txBox="1"/>
          <p:nvPr/>
        </p:nvSpPr>
        <p:spPr>
          <a:xfrm>
            <a:off x="381000" y="2103060"/>
            <a:ext cx="11582400" cy="461665"/>
          </a:xfrm>
          <a:prstGeom prst="rect">
            <a:avLst/>
          </a:prstGeom>
          <a:noFill/>
        </p:spPr>
        <p:txBody>
          <a:bodyPr wrap="square">
            <a:spAutoFit/>
          </a:bodyPr>
          <a:lstStyle/>
          <a:p>
            <a:r>
              <a:rPr lang="en-US" sz="2400" b="0" i="0" dirty="0">
                <a:solidFill>
                  <a:srgbClr val="FF0000"/>
                </a:solidFill>
                <a:effectLst/>
                <a:latin typeface="Times New Roman" panose="02020603050405020304" pitchFamily="18" charset="0"/>
                <a:cs typeface="Times New Roman" panose="02020603050405020304" pitchFamily="18" charset="0"/>
              </a:rPr>
              <a:t>=&gt; </a:t>
            </a:r>
            <a:r>
              <a:rPr lang="vi-VN" sz="2400" b="0" i="0" dirty="0">
                <a:solidFill>
                  <a:srgbClr val="FF0000"/>
                </a:solidFill>
                <a:effectLst/>
                <a:latin typeface="Times New Roman" panose="02020603050405020304" pitchFamily="18" charset="0"/>
                <a:cs typeface="Times New Roman" panose="02020603050405020304" pitchFamily="18" charset="0"/>
              </a:rPr>
              <a:t>Khi vừa xuất phát, vận động viên không thể tạo ra lực đẩy để đạt ngay tốc độ đó được.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7EF8E46-10E3-42C3-AF0B-8CE2692A8CC7}"/>
              </a:ext>
            </a:extLst>
          </p:cNvPr>
          <p:cNvSpPr txBox="1"/>
          <p:nvPr/>
        </p:nvSpPr>
        <p:spPr>
          <a:xfrm>
            <a:off x="152400" y="2550273"/>
            <a:ext cx="11811000" cy="1569660"/>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Một tàu hỏa đang chuyển động khá nhanh trên đường ray. Người lái tàu nhìn thấ</a:t>
            </a:r>
            <a:r>
              <a:rPr lang="en-US" sz="2400" b="0" i="0" dirty="0">
                <a:solidFill>
                  <a:srgbClr val="000000"/>
                </a:solidFill>
                <a:effectLst/>
                <a:latin typeface="Times New Roman" panose="02020603050405020304" pitchFamily="18" charset="0"/>
                <a:cs typeface="Times New Roman" panose="02020603050405020304" pitchFamily="18" charset="0"/>
              </a:rPr>
              <a:t>y</a:t>
            </a:r>
            <a:r>
              <a:rPr lang="vi-VN" sz="2400" b="0" i="0" dirty="0">
                <a:solidFill>
                  <a:srgbClr val="000000"/>
                </a:solidFill>
                <a:effectLst/>
                <a:latin typeface="Times New Roman" panose="02020603050405020304" pitchFamily="18" charset="0"/>
                <a:cs typeface="Times New Roman" panose="02020603050405020304" pitchFamily="18" charset="0"/>
              </a:rPr>
              <a:t> trên đường ray phía trước đoàn tàu có một vật cản nên kéo gấp phanh để tác dụng lực hàm đoàn tàu lại (hình minh họa H5.9). Đoàn tàu có thể dừng lại ngay được không hay cần có thời gian để đoàn tàu có thể chuyển động chậm dần trước khi dừng lại.</a:t>
            </a:r>
          </a:p>
        </p:txBody>
      </p:sp>
      <p:sp>
        <p:nvSpPr>
          <p:cNvPr id="16" name="TextBox 15">
            <a:extLst>
              <a:ext uri="{FF2B5EF4-FFF2-40B4-BE49-F238E27FC236}">
                <a16:creationId xmlns:a16="http://schemas.microsoft.com/office/drawing/2014/main" id="{152E515C-839D-43CD-9AC6-6D6300C81CAF}"/>
              </a:ext>
            </a:extLst>
          </p:cNvPr>
          <p:cNvSpPr txBox="1"/>
          <p:nvPr/>
        </p:nvSpPr>
        <p:spPr>
          <a:xfrm>
            <a:off x="381000" y="4062443"/>
            <a:ext cx="11658600" cy="830997"/>
          </a:xfrm>
          <a:prstGeom prst="rect">
            <a:avLst/>
          </a:prstGeom>
          <a:noFill/>
        </p:spPr>
        <p:txBody>
          <a:bodyPr wrap="square">
            <a:spAutoFit/>
          </a:bodyPr>
          <a:lstStyle/>
          <a:p>
            <a:r>
              <a:rPr lang="en-US" sz="2400" b="0" i="0" dirty="0">
                <a:solidFill>
                  <a:srgbClr val="FF0000"/>
                </a:solidFill>
                <a:effectLst/>
                <a:latin typeface="Times New Roman" panose="02020603050405020304" pitchFamily="18" charset="0"/>
                <a:cs typeface="Times New Roman" panose="02020603050405020304" pitchFamily="18" charset="0"/>
              </a:rPr>
              <a:t>=&gt; </a:t>
            </a:r>
            <a:r>
              <a:rPr lang="vi-VN" sz="2400" b="0" i="0" dirty="0">
                <a:solidFill>
                  <a:srgbClr val="FF0000"/>
                </a:solidFill>
                <a:effectLst/>
                <a:latin typeface="Times New Roman" panose="02020603050405020304" pitchFamily="18" charset="0"/>
                <a:cs typeface="Times New Roman" panose="02020603050405020304" pitchFamily="18" charset="0"/>
              </a:rPr>
              <a:t>Đoàn tàu không thể dừng lại ngay được</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cần có thời gian để đoàn tàu có thể chuyển động chậm dần trước khi dừng lại.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
            <a:extLst>
              <a:ext uri="{FF2B5EF4-FFF2-40B4-BE49-F238E27FC236}">
                <a16:creationId xmlns:a16="http://schemas.microsoft.com/office/drawing/2014/main" id="{DA327BAD-ACF2-47EE-9687-01B40893EC15}"/>
              </a:ext>
            </a:extLst>
          </p:cNvPr>
          <p:cNvSpPr txBox="1">
            <a:spLocks noChangeArrowheads="1"/>
          </p:cNvSpPr>
          <p:nvPr/>
        </p:nvSpPr>
        <p:spPr bwMode="auto">
          <a:xfrm>
            <a:off x="375745" y="5029200"/>
            <a:ext cx="1135905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lgn="just">
              <a:spcBef>
                <a:spcPct val="0"/>
              </a:spcBef>
              <a:buFont typeface="Wingdings" panose="05000000000000000000" pitchFamily="2" charset="2"/>
              <a:buChar char="Ø"/>
            </a:pPr>
            <a:r>
              <a:rPr lang="en-GB" altLang="en-US" sz="3200" b="1" dirty="0">
                <a:solidFill>
                  <a:srgbClr val="00B050"/>
                </a:solidFill>
                <a:latin typeface="Times New Roman" panose="02020603050405020304" pitchFamily="18" charset="0"/>
                <a:cs typeface="Times New Roman" panose="02020603050405020304" pitchFamily="18" charset="0"/>
              </a:rPr>
              <a:t> </a:t>
            </a:r>
            <a:r>
              <a:rPr lang="en-GB" altLang="en-US" sz="3200" b="1" dirty="0" err="1">
                <a:solidFill>
                  <a:srgbClr val="00B050"/>
                </a:solidFill>
                <a:latin typeface="Times New Roman" panose="02020603050405020304" pitchFamily="18" charset="0"/>
                <a:cs typeface="Times New Roman" panose="02020603050405020304" pitchFamily="18" charset="0"/>
              </a:rPr>
              <a:t>Quán</a:t>
            </a:r>
            <a:r>
              <a:rPr lang="en-GB" altLang="en-US" sz="3200" b="1" dirty="0">
                <a:solidFill>
                  <a:srgbClr val="00B050"/>
                </a:solidFill>
                <a:latin typeface="Times New Roman" panose="02020603050405020304" pitchFamily="18" charset="0"/>
                <a:cs typeface="Times New Roman" panose="02020603050405020304" pitchFamily="18" charset="0"/>
              </a:rPr>
              <a:t> </a:t>
            </a:r>
            <a:r>
              <a:rPr lang="en-GB" altLang="en-US" sz="3200" b="1" dirty="0" err="1">
                <a:solidFill>
                  <a:srgbClr val="00B050"/>
                </a:solidFill>
                <a:latin typeface="Times New Roman" panose="02020603050405020304" pitchFamily="18" charset="0"/>
                <a:cs typeface="Times New Roman" panose="02020603050405020304" pitchFamily="18" charset="0"/>
              </a:rPr>
              <a:t>tính</a:t>
            </a:r>
            <a:r>
              <a:rPr lang="en-GB" altLang="en-US" sz="3200" b="1" dirty="0">
                <a:solidFill>
                  <a:srgbClr val="00B050"/>
                </a:solidFill>
                <a:latin typeface="Times New Roman" panose="02020603050405020304" pitchFamily="18" charset="0"/>
                <a:cs typeface="Times New Roman" panose="02020603050405020304" pitchFamily="18" charset="0"/>
              </a:rPr>
              <a:t> </a:t>
            </a:r>
            <a:r>
              <a:rPr lang="en-GB" altLang="en-US" sz="3200" b="1" dirty="0" err="1">
                <a:solidFill>
                  <a:srgbClr val="00B050"/>
                </a:solidFill>
                <a:latin typeface="Times New Roman" panose="02020603050405020304" pitchFamily="18" charset="0"/>
                <a:cs typeface="Times New Roman" panose="02020603050405020304" pitchFamily="18" charset="0"/>
              </a:rPr>
              <a:t>là</a:t>
            </a:r>
            <a:r>
              <a:rPr lang="en-GB" altLang="en-US" sz="3200" b="1" dirty="0">
                <a:solidFill>
                  <a:srgbClr val="00B050"/>
                </a:solidFill>
                <a:latin typeface="Times New Roman" panose="02020603050405020304" pitchFamily="18" charset="0"/>
                <a:cs typeface="Times New Roman" panose="02020603050405020304" pitchFamily="18" charset="0"/>
              </a:rPr>
              <a:t> </a:t>
            </a:r>
            <a:r>
              <a:rPr lang="en-GB" altLang="en-US" sz="3200" b="1" dirty="0" err="1">
                <a:solidFill>
                  <a:srgbClr val="00B050"/>
                </a:solidFill>
                <a:latin typeface="Times New Roman" panose="02020603050405020304" pitchFamily="18" charset="0"/>
                <a:cs typeface="Times New Roman" panose="02020603050405020304" pitchFamily="18" charset="0"/>
              </a:rPr>
              <a:t>tính</a:t>
            </a:r>
            <a:r>
              <a:rPr lang="en-GB" altLang="en-US" sz="3200" b="1" dirty="0">
                <a:solidFill>
                  <a:srgbClr val="00B050"/>
                </a:solidFill>
                <a:latin typeface="Times New Roman" panose="02020603050405020304" pitchFamily="18" charset="0"/>
                <a:cs typeface="Times New Roman" panose="02020603050405020304" pitchFamily="18" charset="0"/>
              </a:rPr>
              <a:t> </a:t>
            </a:r>
            <a:r>
              <a:rPr lang="en-GB" altLang="en-US" sz="3200" b="1" dirty="0" err="1">
                <a:solidFill>
                  <a:srgbClr val="00B050"/>
                </a:solidFill>
                <a:latin typeface="Times New Roman" panose="02020603050405020304" pitchFamily="18" charset="0"/>
                <a:cs typeface="Times New Roman" panose="02020603050405020304" pitchFamily="18" charset="0"/>
              </a:rPr>
              <a:t>chất</a:t>
            </a:r>
            <a:r>
              <a:rPr lang="en-GB" altLang="en-US" sz="3200" b="1" dirty="0">
                <a:solidFill>
                  <a:srgbClr val="00B050"/>
                </a:solidFill>
                <a:latin typeface="Times New Roman" panose="02020603050405020304" pitchFamily="18" charset="0"/>
                <a:cs typeface="Times New Roman" panose="02020603050405020304" pitchFamily="18" charset="0"/>
              </a:rPr>
              <a:t> </a:t>
            </a:r>
            <a:r>
              <a:rPr lang="en-GB" altLang="en-US" sz="3200" b="1" dirty="0" err="1">
                <a:solidFill>
                  <a:srgbClr val="00B050"/>
                </a:solidFill>
                <a:latin typeface="Times New Roman" panose="02020603050405020304" pitchFamily="18" charset="0"/>
                <a:cs typeface="Times New Roman" panose="02020603050405020304" pitchFamily="18" charset="0"/>
              </a:rPr>
              <a:t>của</a:t>
            </a:r>
            <a:r>
              <a:rPr lang="en-GB" altLang="en-US" sz="3200" b="1" dirty="0">
                <a:solidFill>
                  <a:srgbClr val="00B050"/>
                </a:solidFill>
                <a:latin typeface="Times New Roman" panose="02020603050405020304" pitchFamily="18" charset="0"/>
                <a:cs typeface="Times New Roman" panose="02020603050405020304" pitchFamily="18" charset="0"/>
              </a:rPr>
              <a:t> </a:t>
            </a:r>
            <a:r>
              <a:rPr lang="en-GB" altLang="en-US" sz="3200" b="1" dirty="0" err="1">
                <a:solidFill>
                  <a:srgbClr val="00B050"/>
                </a:solidFill>
                <a:latin typeface="Times New Roman" panose="02020603050405020304" pitchFamily="18" charset="0"/>
                <a:cs typeface="Times New Roman" panose="02020603050405020304" pitchFamily="18" charset="0"/>
              </a:rPr>
              <a:t>một</a:t>
            </a:r>
            <a:r>
              <a:rPr lang="en-GB" altLang="en-US" sz="3200" b="1" dirty="0">
                <a:solidFill>
                  <a:srgbClr val="00B050"/>
                </a:solidFill>
                <a:latin typeface="Times New Roman" panose="02020603050405020304" pitchFamily="18" charset="0"/>
                <a:cs typeface="Times New Roman" panose="02020603050405020304" pitchFamily="18" charset="0"/>
              </a:rPr>
              <a:t> </a:t>
            </a:r>
            <a:r>
              <a:rPr lang="en-GB" altLang="en-US" sz="3200" b="1" dirty="0" err="1">
                <a:solidFill>
                  <a:srgbClr val="00B050"/>
                </a:solidFill>
                <a:latin typeface="Times New Roman" panose="02020603050405020304" pitchFamily="18" charset="0"/>
                <a:cs typeface="Times New Roman" panose="02020603050405020304" pitchFamily="18" charset="0"/>
              </a:rPr>
              <a:t>vật</a:t>
            </a:r>
            <a:r>
              <a:rPr lang="en-GB" altLang="en-US" sz="3200" b="1" dirty="0">
                <a:solidFill>
                  <a:srgbClr val="00B050"/>
                </a:solidFill>
                <a:latin typeface="Times New Roman" panose="02020603050405020304" pitchFamily="18" charset="0"/>
                <a:cs typeface="Times New Roman" panose="02020603050405020304" pitchFamily="18" charset="0"/>
              </a:rPr>
              <a:t> </a:t>
            </a:r>
            <a:r>
              <a:rPr lang="en-GB" altLang="en-US" sz="3200" b="1" dirty="0" err="1">
                <a:solidFill>
                  <a:srgbClr val="00B050"/>
                </a:solidFill>
                <a:latin typeface="Times New Roman" panose="02020603050405020304" pitchFamily="18" charset="0"/>
                <a:cs typeface="Times New Roman" panose="02020603050405020304" pitchFamily="18" charset="0"/>
              </a:rPr>
              <a:t>gi</a:t>
            </a:r>
            <a:r>
              <a:rPr lang="en-US" altLang="en-US" sz="3200" b="1" dirty="0">
                <a:solidFill>
                  <a:srgbClr val="00B050"/>
                </a:solidFill>
                <a:latin typeface="Times New Roman" panose="02020603050405020304" pitchFamily="18" charset="0"/>
                <a:cs typeface="Times New Roman" panose="02020603050405020304" pitchFamily="18" charset="0"/>
              </a:rPr>
              <a:t>ữ </a:t>
            </a:r>
            <a:r>
              <a:rPr lang="en-US" altLang="en-US" sz="3200" b="1" dirty="0" err="1">
                <a:solidFill>
                  <a:srgbClr val="00B050"/>
                </a:solidFill>
                <a:latin typeface="Times New Roman" panose="02020603050405020304" pitchFamily="18" charset="0"/>
                <a:cs typeface="Times New Roman" panose="02020603050405020304" pitchFamily="18" charset="0"/>
              </a:rPr>
              <a:t>nguyên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chuyển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động</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khi</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không</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có</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lực</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tác</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dụng</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và</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chỉ</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thay</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đổi</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dần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chuyển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động</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khi</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có</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lực</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tác</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dụng</a:t>
            </a:r>
            <a:r>
              <a:rPr lang="en-GB" altLang="en-US" sz="3200" b="1" dirty="0">
                <a:solidFill>
                  <a:srgbClr val="00B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3808078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13" grpId="0"/>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1269" name="TextBox 6">
            <a:extLst>
              <a:ext uri="{FF2B5EF4-FFF2-40B4-BE49-F238E27FC236}">
                <a16:creationId xmlns:a16="http://schemas.microsoft.com/office/drawing/2014/main" id="{7CF56938-4350-4026-8C3C-D53F8DD10F5E}"/>
              </a:ext>
            </a:extLst>
          </p:cNvPr>
          <p:cNvSpPr txBox="1">
            <a:spLocks noChangeArrowheads="1"/>
          </p:cNvSpPr>
          <p:nvPr/>
        </p:nvSpPr>
        <p:spPr bwMode="auto">
          <a:xfrm>
            <a:off x="381000" y="0"/>
            <a:ext cx="3924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253327"/>
                </a:solidFill>
                <a:latin typeface="Arial" panose="020B0604020202020204" pitchFamily="34" charset="0"/>
              </a:defRPr>
            </a:lvl1pPr>
            <a:lvl2pPr marL="742950" indent="-285750">
              <a:spcBef>
                <a:spcPct val="20000"/>
              </a:spcBef>
              <a:buChar char="–"/>
              <a:defRPr sz="2000">
                <a:solidFill>
                  <a:srgbClr val="253327"/>
                </a:solidFill>
                <a:latin typeface="Arial" panose="020B0604020202020204" pitchFamily="34" charset="0"/>
              </a:defRPr>
            </a:lvl2pPr>
            <a:lvl3pPr marL="1143000" indent="-228600">
              <a:spcBef>
                <a:spcPct val="20000"/>
              </a:spcBef>
              <a:buChar char="•"/>
              <a:defRPr sz="2400">
                <a:solidFill>
                  <a:srgbClr val="253327"/>
                </a:solidFill>
                <a:latin typeface="Arial" panose="020B0604020202020204" pitchFamily="34" charset="0"/>
              </a:defRPr>
            </a:lvl3pPr>
            <a:lvl4pPr marL="1600200" indent="-228600">
              <a:spcBef>
                <a:spcPct val="20000"/>
              </a:spcBef>
              <a:buChar char="–"/>
              <a:defRPr sz="1600">
                <a:solidFill>
                  <a:srgbClr val="253327"/>
                </a:solidFill>
                <a:latin typeface="Arial" panose="020B0604020202020204" pitchFamily="34" charset="0"/>
              </a:defRPr>
            </a:lvl4pPr>
            <a:lvl5pPr marL="2057400" indent="-228600">
              <a:spcBef>
                <a:spcPct val="20000"/>
              </a:spcBef>
              <a:buChar char="»"/>
              <a:defRPr sz="1600">
                <a:solidFill>
                  <a:srgbClr val="253327"/>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53327"/>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53327"/>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53327"/>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53327"/>
                </a:solidFill>
                <a:latin typeface="Arial" panose="020B0604020202020204" pitchFamily="34" charset="0"/>
              </a:defRPr>
            </a:lvl9pPr>
          </a:lstStyle>
          <a:p>
            <a:pPr>
              <a:spcBef>
                <a:spcPct val="0"/>
              </a:spcBef>
              <a:buFontTx/>
              <a:buNone/>
            </a:pPr>
            <a:r>
              <a:rPr lang="en-GB" altLang="en-US" sz="3600" b="1" dirty="0">
                <a:solidFill>
                  <a:srgbClr val="FF6600"/>
                </a:solidFill>
                <a:latin typeface="A3.BoosterNextFYBlackRegular-Sa" charset="0"/>
                <a:cs typeface="Calibri" panose="020F0502020204030204" pitchFamily="34" charset="0"/>
              </a:rPr>
              <a:t>III. </a:t>
            </a:r>
            <a:r>
              <a:rPr lang="en-GB" altLang="en-US" sz="3600" b="1" dirty="0" err="1">
                <a:solidFill>
                  <a:srgbClr val="FF6600"/>
                </a:solidFill>
                <a:latin typeface="A3.BoosterNextFYBlackRegular-Sa" charset="0"/>
                <a:cs typeface="Calibri" panose="020F0502020204030204" pitchFamily="34" charset="0"/>
              </a:rPr>
              <a:t>Quán</a:t>
            </a:r>
            <a:r>
              <a:rPr lang="en-GB" altLang="en-US" sz="3600" b="1" dirty="0">
                <a:solidFill>
                  <a:srgbClr val="FF6600"/>
                </a:solidFill>
                <a:latin typeface="A3.BoosterNextFYBlackRegular-Sa" charset="0"/>
                <a:cs typeface="Calibri" panose="020F0502020204030204" pitchFamily="34" charset="0"/>
              </a:rPr>
              <a:t> </a:t>
            </a:r>
            <a:r>
              <a:rPr lang="en-GB" altLang="en-US" sz="3600" b="1" dirty="0" err="1">
                <a:solidFill>
                  <a:srgbClr val="FF6600"/>
                </a:solidFill>
                <a:latin typeface="A3.BoosterNextFYBlackRegular-Sa" charset="0"/>
                <a:cs typeface="Calibri" panose="020F0502020204030204" pitchFamily="34" charset="0"/>
              </a:rPr>
              <a:t>tính</a:t>
            </a:r>
            <a:endParaRPr lang="en-GB" altLang="en-US" sz="3600" b="1" dirty="0">
              <a:solidFill>
                <a:srgbClr val="FF6600"/>
              </a:solidFill>
              <a:latin typeface="A3.BoosterNextFYBlackRegular-Sa" charset="0"/>
              <a:cs typeface="Calibri" panose="020F0502020204030204" pitchFamily="34" charset="0"/>
            </a:endParaRPr>
          </a:p>
        </p:txBody>
      </p:sp>
      <p:sp>
        <p:nvSpPr>
          <p:cNvPr id="9" name="TextBox 8">
            <a:extLst>
              <a:ext uri="{FF2B5EF4-FFF2-40B4-BE49-F238E27FC236}">
                <a16:creationId xmlns:a16="http://schemas.microsoft.com/office/drawing/2014/main" id="{5096F8D1-2199-46AA-A5A7-24F9004BC931}"/>
              </a:ext>
            </a:extLst>
          </p:cNvPr>
          <p:cNvSpPr txBox="1"/>
          <p:nvPr/>
        </p:nvSpPr>
        <p:spPr>
          <a:xfrm>
            <a:off x="228600" y="639817"/>
            <a:ext cx="11582400" cy="3507435"/>
          </a:xfrm>
          <a:prstGeom prst="rect">
            <a:avLst/>
          </a:prstGeom>
          <a:noFill/>
        </p:spPr>
        <p:txBody>
          <a:bodyPr wrap="square">
            <a:spAutoFit/>
          </a:bodyPr>
          <a:lstStyle/>
          <a:p>
            <a:pPr marL="342900" marR="0" indent="-342900" algn="just">
              <a:lnSpc>
                <a:spcPct val="115000"/>
              </a:lnSpc>
              <a:spcBef>
                <a:spcPts val="0"/>
              </a:spcBef>
              <a:spcAft>
                <a:spcPts val="240"/>
              </a:spcAft>
              <a:buFontTx/>
              <a:buChar char="-"/>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indent="-342900" algn="just">
              <a:lnSpc>
                <a:spcPct val="115000"/>
              </a:lnSpc>
              <a:spcBef>
                <a:spcPts val="0"/>
              </a:spcBef>
              <a:spcAft>
                <a:spcPts val="240"/>
              </a:spcAft>
              <a:buFontTx/>
              <a:buChar char="-"/>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quán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Quán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marR="0" algn="just">
              <a:lnSpc>
                <a:spcPct val="115000"/>
              </a:lnSpc>
              <a:spcBef>
                <a:spcPts val="0"/>
              </a:spcBef>
              <a:spcAft>
                <a:spcPts val="24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Khi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algn="just">
              <a:lnSpc>
                <a:spcPct val="115000"/>
              </a:lnSpc>
              <a:spcBef>
                <a:spcPts val="0"/>
              </a:spcBef>
              <a:spcAft>
                <a:spcPts val="24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8791349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ircle(in)">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ircle(in)">
                                      <p:cBhvr>
                                        <p:cTn id="22"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Lst>
  </p:timing>
</p:sld>
</file>

<file path=ppt/theme/theme1.xml><?xml version="1.0" encoding="utf-8"?>
<a:theme xmlns:a="http://schemas.openxmlformats.org/drawingml/2006/main" name="123techno">
  <a:themeElements>
    <a:clrScheme name="123tech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3tech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23tech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3techn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3techn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3techn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3techn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3techn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3techn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3tech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3techn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3techn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3techn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3techn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oodvsevil">
  <a:themeElements>
    <a:clrScheme name="goodvsevi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odvsev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oodvsevi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odvsevi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odvsevi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odvsevi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odvsevi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odvsevi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odvsevi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odvsevi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odvsevi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odvsevi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odvsevi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odvsevi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6368</TotalTime>
  <Words>1109</Words>
  <Application>Microsoft Office PowerPoint</Application>
  <PresentationFormat>Widescreen</PresentationFormat>
  <Paragraphs>122</Paragraphs>
  <Slides>15</Slides>
  <Notes>0</Notes>
  <HiddenSlides>0</HiddenSlides>
  <MMClips>3</MMClips>
  <ScaleCrop>false</ScaleCrop>
  <HeadingPairs>
    <vt:vector size="8" baseType="variant">
      <vt:variant>
        <vt:lpstr>Fonts Used</vt:lpstr>
      </vt:variant>
      <vt:variant>
        <vt:i4>8</vt:i4>
      </vt:variant>
      <vt:variant>
        <vt:lpstr>Theme</vt:lpstr>
      </vt:variant>
      <vt:variant>
        <vt:i4>2</vt:i4>
      </vt:variant>
      <vt:variant>
        <vt:lpstr>Slide Titles</vt:lpstr>
      </vt:variant>
      <vt:variant>
        <vt:i4>15</vt:i4>
      </vt:variant>
      <vt:variant>
        <vt:lpstr>Custom Shows</vt:lpstr>
      </vt:variant>
      <vt:variant>
        <vt:i4>1</vt:i4>
      </vt:variant>
    </vt:vector>
  </HeadingPairs>
  <TitlesOfParts>
    <vt:vector size="26" baseType="lpstr">
      <vt:lpstr>A3.BoosterNextFYBlackRegular-Sa</vt:lpstr>
      <vt:lpstr>Arial</vt:lpstr>
      <vt:lpstr>Calibri</vt:lpstr>
      <vt:lpstr>Cambria Math</vt:lpstr>
      <vt:lpstr>Garamond</vt:lpstr>
      <vt:lpstr>Times New Roman</vt:lpstr>
      <vt:lpstr>Univers Condensed Light</vt:lpstr>
      <vt:lpstr>Wingdings</vt:lpstr>
      <vt:lpstr>123techno</vt:lpstr>
      <vt:lpstr>goodvsevil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Hiển thị tùy chỉnh 1</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 VAN DUNG</dc:creator>
  <cp:lastModifiedBy>Windows User</cp:lastModifiedBy>
  <cp:revision>342</cp:revision>
  <dcterms:created xsi:type="dcterms:W3CDTF">2009-01-26T15:42:28Z</dcterms:created>
  <dcterms:modified xsi:type="dcterms:W3CDTF">2021-10-10T02:57:00Z</dcterms:modified>
</cp:coreProperties>
</file>